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71" r:id="rId2"/>
    <p:sldId id="257" r:id="rId3"/>
    <p:sldId id="272" r:id="rId4"/>
    <p:sldId id="273" r:id="rId5"/>
    <p:sldId id="275" r:id="rId6"/>
    <p:sldId id="274" r:id="rId7"/>
  </p:sldIdLst>
  <p:sldSz cx="7559675" cy="1069181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86C7"/>
    <a:srgbClr val="A6CE39"/>
    <a:srgbClr val="666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3" d="100"/>
          <a:sy n="73" d="100"/>
        </p:scale>
        <p:origin x="303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33" tIns="45717" rIns="91433" bIns="45717" rtlCol="0"/>
          <a:lstStyle>
            <a:lvl1pPr algn="l">
              <a:defRPr sz="1200"/>
            </a:lvl1pPr>
          </a:lstStyle>
          <a:p>
            <a:endParaRPr lang="fr-FR"/>
          </a:p>
        </p:txBody>
      </p:sp>
      <p:sp>
        <p:nvSpPr>
          <p:cNvPr id="3" name="Espace réservé de la date 2"/>
          <p:cNvSpPr>
            <a:spLocks noGrp="1"/>
          </p:cNvSpPr>
          <p:nvPr>
            <p:ph type="dt" idx="1"/>
          </p:nvPr>
        </p:nvSpPr>
        <p:spPr>
          <a:xfrm>
            <a:off x="3849689" y="0"/>
            <a:ext cx="2946400" cy="496888"/>
          </a:xfrm>
          <a:prstGeom prst="rect">
            <a:avLst/>
          </a:prstGeom>
        </p:spPr>
        <p:txBody>
          <a:bodyPr vert="horz" lIns="91433" tIns="45717" rIns="91433" bIns="45717" rtlCol="0"/>
          <a:lstStyle>
            <a:lvl1pPr algn="r">
              <a:defRPr sz="1200"/>
            </a:lvl1pPr>
          </a:lstStyle>
          <a:p>
            <a:fld id="{E2C41B4F-649C-4AE6-AE5E-5A05F34F3A32}" type="datetimeFigureOut">
              <a:rPr lang="fr-FR" smtClean="0"/>
              <a:t>25/04/2024</a:t>
            </a:fld>
            <a:endParaRPr lang="fr-FR"/>
          </a:p>
        </p:txBody>
      </p:sp>
      <p:sp>
        <p:nvSpPr>
          <p:cNvPr id="4" name="Espace réservé de l'image des diapositives 3"/>
          <p:cNvSpPr>
            <a:spLocks noGrp="1" noRot="1" noChangeAspect="1"/>
          </p:cNvSpPr>
          <p:nvPr>
            <p:ph type="sldImg" idx="2"/>
          </p:nvPr>
        </p:nvSpPr>
        <p:spPr>
          <a:xfrm>
            <a:off x="2216150" y="1241425"/>
            <a:ext cx="2365375" cy="3349625"/>
          </a:xfrm>
          <a:prstGeom prst="rect">
            <a:avLst/>
          </a:prstGeom>
          <a:noFill/>
          <a:ln w="12700">
            <a:solidFill>
              <a:prstClr val="black"/>
            </a:solidFill>
          </a:ln>
        </p:spPr>
        <p:txBody>
          <a:bodyPr vert="horz" lIns="91433" tIns="45717" rIns="91433" bIns="45717" rtlCol="0" anchor="ctr"/>
          <a:lstStyle/>
          <a:p>
            <a:endParaRPr lang="fr-FR"/>
          </a:p>
        </p:txBody>
      </p:sp>
      <p:sp>
        <p:nvSpPr>
          <p:cNvPr id="5" name="Espace réservé des notes 4"/>
          <p:cNvSpPr>
            <a:spLocks noGrp="1"/>
          </p:cNvSpPr>
          <p:nvPr>
            <p:ph type="body" sz="quarter" idx="3"/>
          </p:nvPr>
        </p:nvSpPr>
        <p:spPr>
          <a:xfrm>
            <a:off x="679451" y="4776789"/>
            <a:ext cx="5438775" cy="3908425"/>
          </a:xfrm>
          <a:prstGeom prst="rect">
            <a:avLst/>
          </a:prstGeom>
        </p:spPr>
        <p:txBody>
          <a:bodyPr vert="horz" lIns="91433" tIns="45717" rIns="91433" bIns="45717"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9750"/>
            <a:ext cx="2946400" cy="496888"/>
          </a:xfrm>
          <a:prstGeom prst="rect">
            <a:avLst/>
          </a:prstGeom>
        </p:spPr>
        <p:txBody>
          <a:bodyPr vert="horz" lIns="91433" tIns="45717" rIns="91433" bIns="45717"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9" y="9429750"/>
            <a:ext cx="2946400" cy="496888"/>
          </a:xfrm>
          <a:prstGeom prst="rect">
            <a:avLst/>
          </a:prstGeom>
        </p:spPr>
        <p:txBody>
          <a:bodyPr vert="horz" lIns="91433" tIns="45717" rIns="91433" bIns="45717" rtlCol="0" anchor="b"/>
          <a:lstStyle>
            <a:lvl1pPr algn="r">
              <a:defRPr sz="1200"/>
            </a:lvl1pPr>
          </a:lstStyle>
          <a:p>
            <a:fld id="{1E8CE784-64F1-488D-B050-A582E124C3C4}" type="slidenum">
              <a:rPr lang="fr-FR" smtClean="0"/>
              <a:t>‹N°›</a:t>
            </a:fld>
            <a:endParaRPr lang="fr-FR"/>
          </a:p>
        </p:txBody>
      </p:sp>
    </p:spTree>
    <p:extLst>
      <p:ext uri="{BB962C8B-B14F-4D97-AF65-F5344CB8AC3E}">
        <p14:creationId xmlns:p14="http://schemas.microsoft.com/office/powerpoint/2010/main" val="220686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fr-FR"/>
              <a:t>Modifiez le style du titre</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8FA6C22-9291-4D4D-8188-53317CCDAEDE}" type="datetimeFigureOut">
              <a:rPr lang="fr-FR" smtClean="0"/>
              <a:t>25/04/2024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425798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8FA6C22-9291-4D4D-8188-53317CCDAEDE}" type="datetimeFigureOut">
              <a:rPr lang="fr-FR" smtClean="0"/>
              <a:t>25/04/2024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3601072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8FA6C22-9291-4D4D-8188-53317CCDAEDE}" type="datetimeFigureOut">
              <a:rPr lang="fr-FR" smtClean="0"/>
              <a:t>25/04/2024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3924507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8FA6C22-9291-4D4D-8188-53317CCDAEDE}" type="datetimeFigureOut">
              <a:rPr lang="fr-FR" smtClean="0"/>
              <a:t>25/04/2024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3040946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fr-FR"/>
              <a:t>Modifiez le style du titre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8FA6C22-9291-4D4D-8188-53317CCDAEDE}" type="datetimeFigureOut">
              <a:rPr lang="fr-FR" smtClean="0"/>
              <a:t>25/04/2024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706184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8FA6C22-9291-4D4D-8188-53317CCDAEDE}" type="datetimeFigureOut">
              <a:rPr lang="fr-FR" smtClean="0"/>
              <a:t>25/04/2024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1468009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fr-FR"/>
              <a:t>Modifiez le style du titre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fr-FR"/>
              <a:t>Cliquez pour modifier les styles du texte du masque</a:t>
            </a:r>
          </a:p>
        </p:txBody>
      </p:sp>
      <p:sp>
        <p:nvSpPr>
          <p:cNvPr id="4" name="Content Placeholder 3"/>
          <p:cNvSpPr>
            <a:spLocks noGrp="1"/>
          </p:cNvSpPr>
          <p:nvPr>
            <p:ph sz="half" idx="2"/>
          </p:nvPr>
        </p:nvSpPr>
        <p:spPr>
          <a:xfrm>
            <a:off x="520713" y="3905482"/>
            <a:ext cx="3198096" cy="57443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fr-FR"/>
              <a:t>Cliquez pour modifier les styles du texte du masque</a:t>
            </a:r>
          </a:p>
        </p:txBody>
      </p:sp>
      <p:sp>
        <p:nvSpPr>
          <p:cNvPr id="6" name="Content Placeholder 5"/>
          <p:cNvSpPr>
            <a:spLocks noGrp="1"/>
          </p:cNvSpPr>
          <p:nvPr>
            <p:ph sz="quarter" idx="4"/>
          </p:nvPr>
        </p:nvSpPr>
        <p:spPr>
          <a:xfrm>
            <a:off x="3827086" y="3905482"/>
            <a:ext cx="3213847" cy="57443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8FA6C22-9291-4D4D-8188-53317CCDAEDE}" type="datetimeFigureOut">
              <a:rPr lang="fr-FR" smtClean="0"/>
              <a:t>25/04/2024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703035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8FA6C22-9291-4D4D-8188-53317CCDAEDE}" type="datetimeFigureOut">
              <a:rPr lang="fr-FR" smtClean="0"/>
              <a:t>25/04/2024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2077152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FA6C22-9291-4D4D-8188-53317CCDAEDE}" type="datetimeFigureOut">
              <a:rPr lang="fr-FR" smtClean="0"/>
              <a:t>25/04/2024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271826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fr-FR"/>
              <a:t>Modifiez le style du titre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8FA6C22-9291-4D4D-8188-53317CCDAEDE}" type="datetimeFigureOut">
              <a:rPr lang="fr-FR" smtClean="0"/>
              <a:t>25/04/2024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3941702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fr-FR"/>
              <a:t>Modifiez le style du titre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fr-FR"/>
              <a:t>Cliquez sur l'icône pour ajouter une image</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8FA6C22-9291-4D4D-8188-53317CCDAEDE}" type="datetimeFigureOut">
              <a:rPr lang="fr-FR" smtClean="0"/>
              <a:t>25/04/2024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4007028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18FA6C22-9291-4D4D-8188-53317CCDAEDE}" type="datetimeFigureOut">
              <a:rPr lang="fr-FR" smtClean="0"/>
              <a:t>25/04/2024</a:t>
            </a:fld>
            <a:endParaRPr lang="fr-FR"/>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2E67613E-4E5F-4999-83B4-3D4D7D29E623}" type="slidenum">
              <a:rPr lang="fr-FR" smtClean="0"/>
              <a:t>‹N°›</a:t>
            </a:fld>
            <a:endParaRPr lang="fr-FR"/>
          </a:p>
        </p:txBody>
      </p:sp>
    </p:spTree>
    <p:extLst>
      <p:ext uri="{BB962C8B-B14F-4D97-AF65-F5344CB8AC3E}">
        <p14:creationId xmlns:p14="http://schemas.microsoft.com/office/powerpoint/2010/main" val="1087693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mairie@tagolsheim.fr" TargetMode="External"/><Relationship Id="rId4" Type="http://schemas.openxmlformats.org/officeDocument/2006/relationships/image" Target="../media/image3.svg"/><Relationship Id="rId9"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Image 95">
            <a:extLst>
              <a:ext uri="{FF2B5EF4-FFF2-40B4-BE49-F238E27FC236}">
                <a16:creationId xmlns:a16="http://schemas.microsoft.com/office/drawing/2014/main" id="{DF23E151-6221-D13E-9F02-63A903013338}"/>
              </a:ext>
            </a:extLst>
          </p:cNvPr>
          <p:cNvPicPr>
            <a:picLocks noChangeAspect="1"/>
          </p:cNvPicPr>
          <p:nvPr/>
        </p:nvPicPr>
        <p:blipFill>
          <a:blip r:embed="rId2">
            <a:extLst>
              <a:ext uri="{28A0092B-C50C-407E-A947-70E740481C1C}">
                <a14:useLocalDpi xmlns:a14="http://schemas.microsoft.com/office/drawing/2010/main" val="0"/>
              </a:ext>
            </a:extLst>
          </a:blip>
          <a:srcRect t="21151" b="21151"/>
          <a:stretch/>
        </p:blipFill>
        <p:spPr>
          <a:xfrm>
            <a:off x="107543" y="-52932"/>
            <a:ext cx="7389859" cy="5354189"/>
          </a:xfrm>
          <a:prstGeom prst="rect">
            <a:avLst/>
          </a:prstGeom>
        </p:spPr>
      </p:pic>
      <p:pic>
        <p:nvPicPr>
          <p:cNvPr id="99" name="Graphique 98">
            <a:extLst>
              <a:ext uri="{FF2B5EF4-FFF2-40B4-BE49-F238E27FC236}">
                <a16:creationId xmlns:a16="http://schemas.microsoft.com/office/drawing/2014/main" id="{750EABC4-B6D0-5301-11DC-7B8FCC233C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36" y="-52932"/>
            <a:ext cx="7497402" cy="10681870"/>
          </a:xfrm>
          <a:prstGeom prst="rect">
            <a:avLst/>
          </a:prstGeom>
        </p:spPr>
      </p:pic>
      <p:sp>
        <p:nvSpPr>
          <p:cNvPr id="6" name="object 11">
            <a:extLst>
              <a:ext uri="{FF2B5EF4-FFF2-40B4-BE49-F238E27FC236}">
                <a16:creationId xmlns:a16="http://schemas.microsoft.com/office/drawing/2014/main" id="{E001659F-938D-3380-05DE-9642A20C7793}"/>
              </a:ext>
            </a:extLst>
          </p:cNvPr>
          <p:cNvSpPr/>
          <p:nvPr/>
        </p:nvSpPr>
        <p:spPr>
          <a:xfrm>
            <a:off x="740529" y="5577252"/>
            <a:ext cx="3305958" cy="749897"/>
          </a:xfrm>
          <a:custGeom>
            <a:avLst/>
            <a:gdLst/>
            <a:ahLst/>
            <a:cxnLst/>
            <a:rect l="l" t="t" r="r" b="b"/>
            <a:pathLst>
              <a:path w="2357120" h="534670">
                <a:moveTo>
                  <a:pt x="172326" y="11671"/>
                </a:moveTo>
                <a:lnTo>
                  <a:pt x="0" y="11671"/>
                </a:lnTo>
                <a:lnTo>
                  <a:pt x="0" y="522795"/>
                </a:lnTo>
                <a:lnTo>
                  <a:pt x="172326" y="522795"/>
                </a:lnTo>
                <a:lnTo>
                  <a:pt x="172326" y="11671"/>
                </a:lnTo>
                <a:close/>
              </a:path>
              <a:path w="2357120" h="534670">
                <a:moveTo>
                  <a:pt x="759383" y="11684"/>
                </a:moveTo>
                <a:lnTo>
                  <a:pt x="591439" y="11684"/>
                </a:lnTo>
                <a:lnTo>
                  <a:pt x="591439" y="243878"/>
                </a:lnTo>
                <a:lnTo>
                  <a:pt x="397217" y="11684"/>
                </a:lnTo>
                <a:lnTo>
                  <a:pt x="255562" y="11684"/>
                </a:lnTo>
                <a:lnTo>
                  <a:pt x="255562" y="522808"/>
                </a:lnTo>
                <a:lnTo>
                  <a:pt x="423494" y="522808"/>
                </a:lnTo>
                <a:lnTo>
                  <a:pt x="423494" y="290614"/>
                </a:lnTo>
                <a:lnTo>
                  <a:pt x="617728" y="522808"/>
                </a:lnTo>
                <a:lnTo>
                  <a:pt x="759383" y="522808"/>
                </a:lnTo>
                <a:lnTo>
                  <a:pt x="759383" y="11684"/>
                </a:lnTo>
                <a:close/>
              </a:path>
              <a:path w="2357120" h="534670">
                <a:moveTo>
                  <a:pt x="1258112" y="12115"/>
                </a:moveTo>
                <a:lnTo>
                  <a:pt x="842632" y="12115"/>
                </a:lnTo>
                <a:lnTo>
                  <a:pt x="842632" y="141655"/>
                </a:lnTo>
                <a:lnTo>
                  <a:pt x="842632" y="229285"/>
                </a:lnTo>
                <a:lnTo>
                  <a:pt x="842632" y="358825"/>
                </a:lnTo>
                <a:lnTo>
                  <a:pt x="842632" y="522655"/>
                </a:lnTo>
                <a:lnTo>
                  <a:pt x="1014958" y="522655"/>
                </a:lnTo>
                <a:lnTo>
                  <a:pt x="1014958" y="358825"/>
                </a:lnTo>
                <a:lnTo>
                  <a:pt x="1228166" y="358825"/>
                </a:lnTo>
                <a:lnTo>
                  <a:pt x="1228166" y="229285"/>
                </a:lnTo>
                <a:lnTo>
                  <a:pt x="1014958" y="229285"/>
                </a:lnTo>
                <a:lnTo>
                  <a:pt x="1014958" y="141655"/>
                </a:lnTo>
                <a:lnTo>
                  <a:pt x="1258112" y="141655"/>
                </a:lnTo>
                <a:lnTo>
                  <a:pt x="1258112" y="12115"/>
                </a:lnTo>
                <a:close/>
              </a:path>
              <a:path w="2357120" h="534670">
                <a:moveTo>
                  <a:pt x="1865630" y="267246"/>
                </a:moveTo>
                <a:lnTo>
                  <a:pt x="1863293" y="229895"/>
                </a:lnTo>
                <a:lnTo>
                  <a:pt x="1856308" y="194500"/>
                </a:lnTo>
                <a:lnTo>
                  <a:pt x="1844675" y="161074"/>
                </a:lnTo>
                <a:lnTo>
                  <a:pt x="1833486" y="139458"/>
                </a:lnTo>
                <a:lnTo>
                  <a:pt x="1828393" y="129603"/>
                </a:lnTo>
                <a:lnTo>
                  <a:pt x="1784019" y="75298"/>
                </a:lnTo>
                <a:lnTo>
                  <a:pt x="1725434" y="34315"/>
                </a:lnTo>
                <a:lnTo>
                  <a:pt x="1691843" y="19456"/>
                </a:lnTo>
                <a:lnTo>
                  <a:pt x="1691843" y="267246"/>
                </a:lnTo>
                <a:lnTo>
                  <a:pt x="1690878" y="285978"/>
                </a:lnTo>
                <a:lnTo>
                  <a:pt x="1676501" y="334784"/>
                </a:lnTo>
                <a:lnTo>
                  <a:pt x="1647545" y="370649"/>
                </a:lnTo>
                <a:lnTo>
                  <a:pt x="1607769" y="391096"/>
                </a:lnTo>
                <a:lnTo>
                  <a:pt x="1577200" y="395033"/>
                </a:lnTo>
                <a:lnTo>
                  <a:pt x="1561528" y="394042"/>
                </a:lnTo>
                <a:lnTo>
                  <a:pt x="1519148" y="379323"/>
                </a:lnTo>
                <a:lnTo>
                  <a:pt x="1486230" y="348386"/>
                </a:lnTo>
                <a:lnTo>
                  <a:pt x="1466392" y="303479"/>
                </a:lnTo>
                <a:lnTo>
                  <a:pt x="1462557" y="267246"/>
                </a:lnTo>
                <a:lnTo>
                  <a:pt x="1463509" y="248513"/>
                </a:lnTo>
                <a:lnTo>
                  <a:pt x="1477899" y="199707"/>
                </a:lnTo>
                <a:lnTo>
                  <a:pt x="1506855" y="163842"/>
                </a:lnTo>
                <a:lnTo>
                  <a:pt x="1546618" y="143383"/>
                </a:lnTo>
                <a:lnTo>
                  <a:pt x="1577200" y="139458"/>
                </a:lnTo>
                <a:lnTo>
                  <a:pt x="1592872" y="140436"/>
                </a:lnTo>
                <a:lnTo>
                  <a:pt x="1635252" y="155168"/>
                </a:lnTo>
                <a:lnTo>
                  <a:pt x="1668170" y="186105"/>
                </a:lnTo>
                <a:lnTo>
                  <a:pt x="1688007" y="231013"/>
                </a:lnTo>
                <a:lnTo>
                  <a:pt x="1691843" y="267246"/>
                </a:lnTo>
                <a:lnTo>
                  <a:pt x="1691843" y="19456"/>
                </a:lnTo>
                <a:lnTo>
                  <a:pt x="1691525" y="19304"/>
                </a:lnTo>
                <a:lnTo>
                  <a:pt x="1655508" y="8585"/>
                </a:lnTo>
                <a:lnTo>
                  <a:pt x="1617395" y="2146"/>
                </a:lnTo>
                <a:lnTo>
                  <a:pt x="1577200" y="0"/>
                </a:lnTo>
                <a:lnTo>
                  <a:pt x="1536992" y="2146"/>
                </a:lnTo>
                <a:lnTo>
                  <a:pt x="1498879" y="8585"/>
                </a:lnTo>
                <a:lnTo>
                  <a:pt x="1428978" y="34315"/>
                </a:lnTo>
                <a:lnTo>
                  <a:pt x="1370380" y="75298"/>
                </a:lnTo>
                <a:lnTo>
                  <a:pt x="1326019" y="129603"/>
                </a:lnTo>
                <a:lnTo>
                  <a:pt x="1298092" y="194500"/>
                </a:lnTo>
                <a:lnTo>
                  <a:pt x="1288783" y="267246"/>
                </a:lnTo>
                <a:lnTo>
                  <a:pt x="1291107" y="304596"/>
                </a:lnTo>
                <a:lnTo>
                  <a:pt x="1309725" y="373418"/>
                </a:lnTo>
                <a:lnTo>
                  <a:pt x="1346415" y="433705"/>
                </a:lnTo>
                <a:lnTo>
                  <a:pt x="1397889" y="481342"/>
                </a:lnTo>
                <a:lnTo>
                  <a:pt x="1462874" y="515188"/>
                </a:lnTo>
                <a:lnTo>
                  <a:pt x="1536992" y="532345"/>
                </a:lnTo>
                <a:lnTo>
                  <a:pt x="1577200" y="534492"/>
                </a:lnTo>
                <a:lnTo>
                  <a:pt x="1617395" y="532345"/>
                </a:lnTo>
                <a:lnTo>
                  <a:pt x="1655508" y="525907"/>
                </a:lnTo>
                <a:lnTo>
                  <a:pt x="1725434" y="500176"/>
                </a:lnTo>
                <a:lnTo>
                  <a:pt x="1784019" y="459193"/>
                </a:lnTo>
                <a:lnTo>
                  <a:pt x="1828393" y="404888"/>
                </a:lnTo>
                <a:lnTo>
                  <a:pt x="1833486" y="395033"/>
                </a:lnTo>
                <a:lnTo>
                  <a:pt x="1844675" y="373418"/>
                </a:lnTo>
                <a:lnTo>
                  <a:pt x="1856308" y="339991"/>
                </a:lnTo>
                <a:lnTo>
                  <a:pt x="1863293" y="304596"/>
                </a:lnTo>
                <a:lnTo>
                  <a:pt x="1865630" y="267246"/>
                </a:lnTo>
                <a:close/>
              </a:path>
              <a:path w="2357120" h="534670">
                <a:moveTo>
                  <a:pt x="2357031" y="362165"/>
                </a:moveTo>
                <a:lnTo>
                  <a:pt x="2349639" y="312521"/>
                </a:lnTo>
                <a:lnTo>
                  <a:pt x="2327465" y="274548"/>
                </a:lnTo>
                <a:lnTo>
                  <a:pt x="2295245" y="246888"/>
                </a:lnTo>
                <a:lnTo>
                  <a:pt x="2257729" y="228180"/>
                </a:lnTo>
                <a:lnTo>
                  <a:pt x="2213013" y="214769"/>
                </a:lnTo>
                <a:lnTo>
                  <a:pt x="2138121" y="198678"/>
                </a:lnTo>
                <a:lnTo>
                  <a:pt x="2120277" y="194500"/>
                </a:lnTo>
                <a:lnTo>
                  <a:pt x="2079383" y="176974"/>
                </a:lnTo>
                <a:lnTo>
                  <a:pt x="2074456" y="163563"/>
                </a:lnTo>
                <a:lnTo>
                  <a:pt x="2078609" y="149504"/>
                </a:lnTo>
                <a:lnTo>
                  <a:pt x="2091067" y="139458"/>
                </a:lnTo>
                <a:lnTo>
                  <a:pt x="2111832" y="133438"/>
                </a:lnTo>
                <a:lnTo>
                  <a:pt x="2140902" y="131432"/>
                </a:lnTo>
                <a:lnTo>
                  <a:pt x="2174989" y="133807"/>
                </a:lnTo>
                <a:lnTo>
                  <a:pt x="2210079" y="140919"/>
                </a:lnTo>
                <a:lnTo>
                  <a:pt x="2246185" y="152781"/>
                </a:lnTo>
                <a:lnTo>
                  <a:pt x="2283282" y="169405"/>
                </a:lnTo>
                <a:lnTo>
                  <a:pt x="2335123" y="44538"/>
                </a:lnTo>
                <a:lnTo>
                  <a:pt x="2293416" y="25273"/>
                </a:lnTo>
                <a:lnTo>
                  <a:pt x="2245677" y="11315"/>
                </a:lnTo>
                <a:lnTo>
                  <a:pt x="2194471" y="2832"/>
                </a:lnTo>
                <a:lnTo>
                  <a:pt x="2142363" y="0"/>
                </a:lnTo>
                <a:lnTo>
                  <a:pt x="2105469" y="1409"/>
                </a:lnTo>
                <a:lnTo>
                  <a:pt x="2040293" y="12725"/>
                </a:lnTo>
                <a:lnTo>
                  <a:pt x="1986851" y="35001"/>
                </a:lnTo>
                <a:lnTo>
                  <a:pt x="1946516" y="66027"/>
                </a:lnTo>
                <a:lnTo>
                  <a:pt x="1919516" y="104965"/>
                </a:lnTo>
                <a:lnTo>
                  <a:pt x="1906003" y="148780"/>
                </a:lnTo>
                <a:lnTo>
                  <a:pt x="1904314" y="172326"/>
                </a:lnTo>
                <a:lnTo>
                  <a:pt x="1906143" y="198628"/>
                </a:lnTo>
                <a:lnTo>
                  <a:pt x="1920748" y="242620"/>
                </a:lnTo>
                <a:lnTo>
                  <a:pt x="1948776" y="275412"/>
                </a:lnTo>
                <a:lnTo>
                  <a:pt x="1983092" y="298780"/>
                </a:lnTo>
                <a:lnTo>
                  <a:pt x="2023122" y="314045"/>
                </a:lnTo>
                <a:lnTo>
                  <a:pt x="2072398" y="327367"/>
                </a:lnTo>
                <a:lnTo>
                  <a:pt x="2122119" y="338340"/>
                </a:lnTo>
                <a:lnTo>
                  <a:pt x="2140267" y="342811"/>
                </a:lnTo>
                <a:lnTo>
                  <a:pt x="2181885" y="361264"/>
                </a:lnTo>
                <a:lnTo>
                  <a:pt x="2186902" y="375310"/>
                </a:lnTo>
                <a:lnTo>
                  <a:pt x="2185949" y="381812"/>
                </a:lnTo>
                <a:lnTo>
                  <a:pt x="2151126" y="401320"/>
                </a:lnTo>
                <a:lnTo>
                  <a:pt x="2120455" y="403059"/>
                </a:lnTo>
                <a:lnTo>
                  <a:pt x="2099411" y="402259"/>
                </a:lnTo>
                <a:lnTo>
                  <a:pt x="2055964" y="395871"/>
                </a:lnTo>
                <a:lnTo>
                  <a:pt x="2011476" y="383362"/>
                </a:lnTo>
                <a:lnTo>
                  <a:pt x="1970582" y="366382"/>
                </a:lnTo>
                <a:lnTo>
                  <a:pt x="1951786" y="356323"/>
                </a:lnTo>
                <a:lnTo>
                  <a:pt x="1896287" y="481926"/>
                </a:lnTo>
                <a:lnTo>
                  <a:pt x="1940369" y="503542"/>
                </a:lnTo>
                <a:lnTo>
                  <a:pt x="1995233" y="520255"/>
                </a:lnTo>
                <a:lnTo>
                  <a:pt x="2056295" y="530936"/>
                </a:lnTo>
                <a:lnTo>
                  <a:pt x="2118995" y="534492"/>
                </a:lnTo>
                <a:lnTo>
                  <a:pt x="2155888" y="533057"/>
                </a:lnTo>
                <a:lnTo>
                  <a:pt x="2221065" y="521550"/>
                </a:lnTo>
                <a:lnTo>
                  <a:pt x="2274506" y="498995"/>
                </a:lnTo>
                <a:lnTo>
                  <a:pt x="2314841" y="467956"/>
                </a:lnTo>
                <a:lnTo>
                  <a:pt x="2341842" y="429323"/>
                </a:lnTo>
                <a:lnTo>
                  <a:pt x="2355342" y="385686"/>
                </a:lnTo>
                <a:lnTo>
                  <a:pt x="2357031" y="362165"/>
                </a:lnTo>
                <a:close/>
              </a:path>
            </a:pathLst>
          </a:custGeom>
          <a:solidFill>
            <a:srgbClr val="3586C7"/>
          </a:solidFill>
        </p:spPr>
        <p:txBody>
          <a:bodyPr wrap="square" lIns="0" tIns="0" rIns="0" bIns="0" rtlCol="0"/>
          <a:lstStyle/>
          <a:p>
            <a:endParaRPr b="1"/>
          </a:p>
        </p:txBody>
      </p:sp>
      <p:sp>
        <p:nvSpPr>
          <p:cNvPr id="7" name="ZoneTexte 6">
            <a:extLst>
              <a:ext uri="{FF2B5EF4-FFF2-40B4-BE49-F238E27FC236}">
                <a16:creationId xmlns:a16="http://schemas.microsoft.com/office/drawing/2014/main" id="{525A540B-A5D6-176D-2BCE-D6A5D537AED6}"/>
              </a:ext>
            </a:extLst>
          </p:cNvPr>
          <p:cNvSpPr txBox="1"/>
          <p:nvPr/>
        </p:nvSpPr>
        <p:spPr>
          <a:xfrm>
            <a:off x="456655" y="9320100"/>
            <a:ext cx="1417603" cy="400110"/>
          </a:xfrm>
          <a:prstGeom prst="rect">
            <a:avLst/>
          </a:prstGeom>
          <a:noFill/>
        </p:spPr>
        <p:txBody>
          <a:bodyPr wrap="square" rtlCol="0">
            <a:spAutoFit/>
          </a:bodyPr>
          <a:lstStyle/>
          <a:p>
            <a:r>
              <a:rPr lang="fr-FR" sz="2000" dirty="0">
                <a:solidFill>
                  <a:srgbClr val="3586C7"/>
                </a:solidFill>
                <a:latin typeface="Montserrat Black" panose="00000A00000000000000" pitchFamily="2" charset="0"/>
              </a:rPr>
              <a:t>MAIRIE</a:t>
            </a:r>
          </a:p>
        </p:txBody>
      </p:sp>
      <p:sp>
        <p:nvSpPr>
          <p:cNvPr id="11" name="Rectangle 10">
            <a:extLst>
              <a:ext uri="{FF2B5EF4-FFF2-40B4-BE49-F238E27FC236}">
                <a16:creationId xmlns:a16="http://schemas.microsoft.com/office/drawing/2014/main" id="{8CF8B435-CD73-63D5-B6E1-4E57C051A3FE}"/>
              </a:ext>
            </a:extLst>
          </p:cNvPr>
          <p:cNvSpPr/>
          <p:nvPr/>
        </p:nvSpPr>
        <p:spPr>
          <a:xfrm>
            <a:off x="561694" y="9605963"/>
            <a:ext cx="6997982" cy="1080197"/>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905C61C4-8F29-0EF3-D29A-22A39A320F24}"/>
              </a:ext>
            </a:extLst>
          </p:cNvPr>
          <p:cNvSpPr txBox="1"/>
          <p:nvPr/>
        </p:nvSpPr>
        <p:spPr>
          <a:xfrm>
            <a:off x="919169" y="9776728"/>
            <a:ext cx="1567737" cy="738664"/>
          </a:xfrm>
          <a:prstGeom prst="rect">
            <a:avLst/>
          </a:prstGeom>
          <a:noFill/>
        </p:spPr>
        <p:txBody>
          <a:bodyPr wrap="none" lIns="0" tIns="0" rIns="0" bIns="0" rtlCol="0" anchor="ctr">
            <a:spAutoFit/>
          </a:bodyPr>
          <a:lstStyle/>
          <a:p>
            <a:r>
              <a:rPr lang="fr-FR" sz="1200" dirty="0">
                <a:solidFill>
                  <a:schemeClr val="bg1"/>
                </a:solidFill>
                <a:latin typeface="Montserrat" panose="00000500000000000000" pitchFamily="2" charset="0"/>
              </a:rPr>
              <a:t>39A, </a:t>
            </a:r>
            <a:r>
              <a:rPr lang="fr-FR" sz="1200" dirty="0" err="1">
                <a:solidFill>
                  <a:schemeClr val="bg1"/>
                </a:solidFill>
                <a:latin typeface="Montserrat" panose="00000500000000000000" pitchFamily="2" charset="0"/>
              </a:rPr>
              <a:t>Grand’rue</a:t>
            </a:r>
            <a:endParaRPr lang="fr-FR" sz="1200" dirty="0">
              <a:solidFill>
                <a:schemeClr val="bg1"/>
              </a:solidFill>
              <a:latin typeface="Montserrat" panose="00000500000000000000" pitchFamily="2" charset="0"/>
            </a:endParaRPr>
          </a:p>
          <a:p>
            <a:r>
              <a:rPr lang="fr-FR" sz="1200" dirty="0">
                <a:solidFill>
                  <a:schemeClr val="bg1"/>
                </a:solidFill>
                <a:latin typeface="Montserrat" panose="00000500000000000000" pitchFamily="2" charset="0"/>
              </a:rPr>
              <a:t>68720 TAGOLSHEIM</a:t>
            </a:r>
          </a:p>
          <a:p>
            <a:r>
              <a:rPr lang="fr-FR" sz="1200" dirty="0">
                <a:solidFill>
                  <a:schemeClr val="bg1"/>
                </a:solidFill>
                <a:latin typeface="Montserrat" panose="00000500000000000000" pitchFamily="2" charset="0"/>
              </a:rPr>
              <a:t>Tél. : 03.89.25.41.34</a:t>
            </a:r>
          </a:p>
          <a:p>
            <a:r>
              <a:rPr lang="fr-FR" sz="1200" dirty="0">
                <a:solidFill>
                  <a:schemeClr val="bg1"/>
                </a:solidFill>
                <a:latin typeface="Montserrat" panose="00000500000000000000" pitchFamily="2" charset="0"/>
              </a:rPr>
              <a:t>Fax : 03.89.25.56.20</a:t>
            </a:r>
          </a:p>
        </p:txBody>
      </p:sp>
      <p:sp>
        <p:nvSpPr>
          <p:cNvPr id="19" name="ZoneTexte 18">
            <a:extLst>
              <a:ext uri="{FF2B5EF4-FFF2-40B4-BE49-F238E27FC236}">
                <a16:creationId xmlns:a16="http://schemas.microsoft.com/office/drawing/2014/main" id="{1A149A12-4161-51DB-691E-A656E7286216}"/>
              </a:ext>
            </a:extLst>
          </p:cNvPr>
          <p:cNvSpPr txBox="1"/>
          <p:nvPr/>
        </p:nvSpPr>
        <p:spPr>
          <a:xfrm>
            <a:off x="2900068" y="9638228"/>
            <a:ext cx="1710405" cy="1015663"/>
          </a:xfrm>
          <a:prstGeom prst="rect">
            <a:avLst/>
          </a:prstGeom>
          <a:noFill/>
        </p:spPr>
        <p:txBody>
          <a:bodyPr wrap="none" lIns="0" tIns="0" rIns="0" bIns="0" rtlCol="0" anchor="ctr">
            <a:spAutoFit/>
          </a:bodyPr>
          <a:lstStyle/>
          <a:p>
            <a:r>
              <a:rPr lang="fr-FR" sz="1100" dirty="0">
                <a:solidFill>
                  <a:schemeClr val="bg1"/>
                </a:solidFill>
                <a:latin typeface="Montserrat Light" panose="00000400000000000000" pitchFamily="2" charset="0"/>
              </a:rPr>
              <a:t>Horaires</a:t>
            </a:r>
          </a:p>
          <a:p>
            <a:r>
              <a:rPr lang="fr-FR" sz="1100" dirty="0">
                <a:solidFill>
                  <a:schemeClr val="bg1"/>
                </a:solidFill>
                <a:latin typeface="Montserrat ExtraBold" panose="00000900000000000000" pitchFamily="2" charset="0"/>
              </a:rPr>
              <a:t>Lundi</a:t>
            </a:r>
            <a:r>
              <a:rPr lang="fr-FR" sz="1100" dirty="0">
                <a:solidFill>
                  <a:schemeClr val="bg1"/>
                </a:solidFill>
                <a:latin typeface="Montserrat Light" panose="00000400000000000000" pitchFamily="2" charset="0"/>
              </a:rPr>
              <a:t> 10h-12h et 16h-18h</a:t>
            </a:r>
          </a:p>
          <a:p>
            <a:r>
              <a:rPr lang="fr-FR" sz="1100" dirty="0">
                <a:solidFill>
                  <a:schemeClr val="bg1"/>
                </a:solidFill>
                <a:latin typeface="Montserrat ExtraBold" panose="00000900000000000000" pitchFamily="2" charset="0"/>
              </a:rPr>
              <a:t>Mardi</a:t>
            </a:r>
            <a:r>
              <a:rPr lang="fr-FR" sz="1100" dirty="0">
                <a:solidFill>
                  <a:schemeClr val="bg1"/>
                </a:solidFill>
                <a:latin typeface="Montserrat Light" panose="00000400000000000000" pitchFamily="2" charset="0"/>
              </a:rPr>
              <a:t> 10h-12h</a:t>
            </a:r>
          </a:p>
          <a:p>
            <a:r>
              <a:rPr lang="fr-FR" sz="1100" dirty="0">
                <a:solidFill>
                  <a:schemeClr val="bg1"/>
                </a:solidFill>
                <a:latin typeface="Montserrat ExtraBold" panose="00000900000000000000" pitchFamily="2" charset="0"/>
              </a:rPr>
              <a:t>Mercredi </a:t>
            </a:r>
            <a:r>
              <a:rPr lang="fr-FR" sz="1100" dirty="0">
                <a:solidFill>
                  <a:schemeClr val="bg1"/>
                </a:solidFill>
                <a:latin typeface="Montserrat Light" panose="00000400000000000000" pitchFamily="2" charset="0"/>
              </a:rPr>
              <a:t>fermée</a:t>
            </a:r>
            <a:endParaRPr lang="fr-FR" sz="1100" dirty="0">
              <a:solidFill>
                <a:schemeClr val="bg1"/>
              </a:solidFill>
              <a:latin typeface="Montserrat ExtraBold" panose="00000900000000000000" pitchFamily="2" charset="0"/>
            </a:endParaRPr>
          </a:p>
          <a:p>
            <a:r>
              <a:rPr lang="fr-FR" sz="1100" dirty="0">
                <a:solidFill>
                  <a:schemeClr val="bg1"/>
                </a:solidFill>
                <a:latin typeface="Montserrat ExtraBold" panose="00000900000000000000" pitchFamily="2" charset="0"/>
              </a:rPr>
              <a:t>Jeudi </a:t>
            </a:r>
            <a:r>
              <a:rPr lang="fr-FR" sz="1100" dirty="0">
                <a:solidFill>
                  <a:schemeClr val="bg1"/>
                </a:solidFill>
                <a:latin typeface="Montserrat Light" panose="00000400000000000000" pitchFamily="2" charset="0"/>
              </a:rPr>
              <a:t>10h-12h</a:t>
            </a:r>
          </a:p>
          <a:p>
            <a:r>
              <a:rPr lang="fr-FR" sz="1100" dirty="0">
                <a:solidFill>
                  <a:schemeClr val="bg1"/>
                </a:solidFill>
                <a:latin typeface="Montserrat ExtraBold" panose="00000900000000000000" pitchFamily="2" charset="0"/>
              </a:rPr>
              <a:t>Vendredi </a:t>
            </a:r>
            <a:r>
              <a:rPr lang="fr-FR" sz="1100" dirty="0">
                <a:solidFill>
                  <a:schemeClr val="bg1"/>
                </a:solidFill>
                <a:latin typeface="Montserrat Light" panose="00000400000000000000" pitchFamily="2" charset="0"/>
              </a:rPr>
              <a:t>10h-12h</a:t>
            </a:r>
          </a:p>
        </p:txBody>
      </p:sp>
      <p:cxnSp>
        <p:nvCxnSpPr>
          <p:cNvPr id="21" name="Connecteur droit 20">
            <a:extLst>
              <a:ext uri="{FF2B5EF4-FFF2-40B4-BE49-F238E27FC236}">
                <a16:creationId xmlns:a16="http://schemas.microsoft.com/office/drawing/2014/main" id="{E2D5A68A-77B5-052E-ECEE-7E90B7395D77}"/>
              </a:ext>
            </a:extLst>
          </p:cNvPr>
          <p:cNvCxnSpPr/>
          <p:nvPr/>
        </p:nvCxnSpPr>
        <p:spPr>
          <a:xfrm>
            <a:off x="2669721" y="9829800"/>
            <a:ext cx="0" cy="65722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B920A44D-7C56-F0E3-EB1E-B6DEF0C53975}"/>
              </a:ext>
            </a:extLst>
          </p:cNvPr>
          <p:cNvCxnSpPr/>
          <p:nvPr/>
        </p:nvCxnSpPr>
        <p:spPr>
          <a:xfrm>
            <a:off x="5003800" y="9829800"/>
            <a:ext cx="0" cy="65722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CDF5065C-2C4D-2F41-C3B8-E14253C2E6EB}"/>
              </a:ext>
            </a:extLst>
          </p:cNvPr>
          <p:cNvSpPr txBox="1"/>
          <p:nvPr/>
        </p:nvSpPr>
        <p:spPr>
          <a:xfrm>
            <a:off x="5227505" y="9869061"/>
            <a:ext cx="1649491" cy="553998"/>
          </a:xfrm>
          <a:prstGeom prst="rect">
            <a:avLst/>
          </a:prstGeom>
          <a:noFill/>
        </p:spPr>
        <p:txBody>
          <a:bodyPr wrap="none" lIns="0" tIns="0" rIns="0" bIns="0" rtlCol="0" anchor="ctr">
            <a:spAutoFit/>
          </a:bodyPr>
          <a:lstStyle/>
          <a:p>
            <a:r>
              <a:rPr lang="fr-FR" sz="1200" dirty="0">
                <a:solidFill>
                  <a:schemeClr val="bg1"/>
                </a:solidFill>
                <a:latin typeface="Montserrat Light" panose="00000400000000000000" pitchFamily="2" charset="0"/>
              </a:rPr>
              <a:t>Mail :</a:t>
            </a:r>
          </a:p>
          <a:p>
            <a:r>
              <a:rPr lang="fr-FR" sz="1200" dirty="0">
                <a:solidFill>
                  <a:schemeClr val="bg1"/>
                </a:solidFill>
                <a:latin typeface="Montserrat Light" panose="00000400000000000000" pitchFamily="2" charset="0"/>
                <a:hlinkClick r:id="rId5">
                  <a:extLst>
                    <a:ext uri="{A12FA001-AC4F-418D-AE19-62706E023703}">
                      <ahyp:hlinkClr xmlns:ahyp="http://schemas.microsoft.com/office/drawing/2018/hyperlinkcolor" val="tx"/>
                    </a:ext>
                  </a:extLst>
                </a:hlinkClick>
              </a:rPr>
              <a:t>mairie@tagolsheim.fr</a:t>
            </a:r>
            <a:endParaRPr lang="fr-FR" sz="1200" dirty="0">
              <a:solidFill>
                <a:schemeClr val="bg1"/>
              </a:solidFill>
              <a:latin typeface="Montserrat Light" panose="00000400000000000000" pitchFamily="2" charset="0"/>
            </a:endParaRPr>
          </a:p>
          <a:p>
            <a:r>
              <a:rPr lang="fr-FR" sz="1200" dirty="0">
                <a:solidFill>
                  <a:schemeClr val="bg1"/>
                </a:solidFill>
                <a:latin typeface="Montserrat ExtraBold" panose="00000900000000000000" pitchFamily="2" charset="0"/>
              </a:rPr>
              <a:t>www.tagolsheim.fr</a:t>
            </a:r>
          </a:p>
        </p:txBody>
      </p:sp>
      <p:grpSp>
        <p:nvGrpSpPr>
          <p:cNvPr id="85" name="Groupe 84">
            <a:extLst>
              <a:ext uri="{FF2B5EF4-FFF2-40B4-BE49-F238E27FC236}">
                <a16:creationId xmlns:a16="http://schemas.microsoft.com/office/drawing/2014/main" id="{4543170F-D424-A884-DBA2-5E88B6841048}"/>
              </a:ext>
            </a:extLst>
          </p:cNvPr>
          <p:cNvGrpSpPr/>
          <p:nvPr/>
        </p:nvGrpSpPr>
        <p:grpSpPr>
          <a:xfrm>
            <a:off x="3076732" y="6767254"/>
            <a:ext cx="1653830" cy="2536467"/>
            <a:chOff x="2702337" y="6749731"/>
            <a:chExt cx="1357369" cy="2536467"/>
          </a:xfrm>
        </p:grpSpPr>
        <p:sp>
          <p:nvSpPr>
            <p:cNvPr id="87" name="ZoneTexte 86">
              <a:extLst>
                <a:ext uri="{FF2B5EF4-FFF2-40B4-BE49-F238E27FC236}">
                  <a16:creationId xmlns:a16="http://schemas.microsoft.com/office/drawing/2014/main" id="{4E970602-D95E-F7FA-BABA-CA10283AD471}"/>
                </a:ext>
              </a:extLst>
            </p:cNvPr>
            <p:cNvSpPr txBox="1"/>
            <p:nvPr/>
          </p:nvSpPr>
          <p:spPr>
            <a:xfrm>
              <a:off x="2716867" y="8902481"/>
              <a:ext cx="1273688" cy="123111"/>
            </a:xfrm>
            <a:prstGeom prst="rect">
              <a:avLst/>
            </a:prstGeom>
            <a:noFill/>
          </p:spPr>
          <p:txBody>
            <a:bodyPr wrap="square" lIns="0" tIns="0" rIns="0" bIns="0" rtlCol="0" anchor="ctr">
              <a:spAutoFit/>
            </a:bodyPr>
            <a:lstStyle/>
            <a:p>
              <a:pPr algn="just"/>
              <a:endParaRPr lang="fr-FR" sz="800" dirty="0">
                <a:solidFill>
                  <a:schemeClr val="tx1">
                    <a:lumMod val="65000"/>
                    <a:lumOff val="35000"/>
                  </a:schemeClr>
                </a:solidFill>
                <a:latin typeface="Montserrat" panose="00000500000000000000" pitchFamily="2" charset="0"/>
              </a:endParaRPr>
            </a:p>
          </p:txBody>
        </p:sp>
        <p:sp>
          <p:nvSpPr>
            <p:cNvPr id="88" name="ZoneTexte 87">
              <a:extLst>
                <a:ext uri="{FF2B5EF4-FFF2-40B4-BE49-F238E27FC236}">
                  <a16:creationId xmlns:a16="http://schemas.microsoft.com/office/drawing/2014/main" id="{49164151-2A85-7C10-F742-567F086FCE4D}"/>
                </a:ext>
              </a:extLst>
            </p:cNvPr>
            <p:cNvSpPr txBox="1"/>
            <p:nvPr/>
          </p:nvSpPr>
          <p:spPr>
            <a:xfrm>
              <a:off x="2702337" y="8262490"/>
              <a:ext cx="1284414" cy="553998"/>
            </a:xfrm>
            <a:prstGeom prst="rect">
              <a:avLst/>
            </a:prstGeom>
            <a:noFill/>
          </p:spPr>
          <p:txBody>
            <a:bodyPr wrap="square" lIns="0" tIns="0" rIns="0" bIns="0" rtlCol="0" anchor="ctr">
              <a:spAutoFit/>
            </a:bodyPr>
            <a:lstStyle/>
            <a:p>
              <a:r>
                <a:rPr lang="fr-FR" sz="1200" dirty="0">
                  <a:solidFill>
                    <a:srgbClr val="3586C7"/>
                  </a:solidFill>
                  <a:latin typeface="Montserrat ExtraBold" panose="00000900000000000000" pitchFamily="2" charset="0"/>
                </a:rPr>
                <a:t>INAUGURATION DE L’HOTEL A HIRONDELLES</a:t>
              </a:r>
            </a:p>
          </p:txBody>
        </p:sp>
        <p:cxnSp>
          <p:nvCxnSpPr>
            <p:cNvPr id="90" name="Connecteur droit 89">
              <a:extLst>
                <a:ext uri="{FF2B5EF4-FFF2-40B4-BE49-F238E27FC236}">
                  <a16:creationId xmlns:a16="http://schemas.microsoft.com/office/drawing/2014/main" id="{E38C8865-374B-1D50-1A01-BAAA4C9AF775}"/>
                </a:ext>
              </a:extLst>
            </p:cNvPr>
            <p:cNvCxnSpPr/>
            <p:nvPr/>
          </p:nvCxnSpPr>
          <p:spPr>
            <a:xfrm>
              <a:off x="4057355" y="6850697"/>
              <a:ext cx="0" cy="2435501"/>
            </a:xfrm>
            <a:prstGeom prst="line">
              <a:avLst/>
            </a:prstGeom>
            <a:ln w="12700">
              <a:solidFill>
                <a:srgbClr val="3586C7"/>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51D7DCF2-152B-1623-2D2C-3D6436F9ABA5}"/>
                </a:ext>
              </a:extLst>
            </p:cNvPr>
            <p:cNvCxnSpPr>
              <a:cxnSpLocks/>
            </p:cNvCxnSpPr>
            <p:nvPr/>
          </p:nvCxnSpPr>
          <p:spPr>
            <a:xfrm flipH="1">
              <a:off x="3372190" y="9286198"/>
              <a:ext cx="685165" cy="0"/>
            </a:xfrm>
            <a:prstGeom prst="line">
              <a:avLst/>
            </a:prstGeom>
            <a:ln w="12700">
              <a:solidFill>
                <a:srgbClr val="3586C7"/>
              </a:solidFill>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C46AA642-6126-8576-D4C0-8A844F42A2F3}"/>
                </a:ext>
              </a:extLst>
            </p:cNvPr>
            <p:cNvSpPr/>
            <p:nvPr/>
          </p:nvSpPr>
          <p:spPr>
            <a:xfrm>
              <a:off x="3381128" y="6749731"/>
              <a:ext cx="678578" cy="100965"/>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a:p>
          </p:txBody>
        </p:sp>
      </p:grpSp>
      <p:grpSp>
        <p:nvGrpSpPr>
          <p:cNvPr id="126" name="Groupe 125">
            <a:extLst>
              <a:ext uri="{FF2B5EF4-FFF2-40B4-BE49-F238E27FC236}">
                <a16:creationId xmlns:a16="http://schemas.microsoft.com/office/drawing/2014/main" id="{231B19E4-4C3D-BFB3-C760-DE0778E55A89}"/>
              </a:ext>
            </a:extLst>
          </p:cNvPr>
          <p:cNvGrpSpPr/>
          <p:nvPr/>
        </p:nvGrpSpPr>
        <p:grpSpPr>
          <a:xfrm>
            <a:off x="5493837" y="6752060"/>
            <a:ext cx="1666930" cy="2536467"/>
            <a:chOff x="2691583" y="6749731"/>
            <a:chExt cx="1368123" cy="2536467"/>
          </a:xfrm>
        </p:grpSpPr>
        <p:sp>
          <p:nvSpPr>
            <p:cNvPr id="128" name="ZoneTexte 127">
              <a:extLst>
                <a:ext uri="{FF2B5EF4-FFF2-40B4-BE49-F238E27FC236}">
                  <a16:creationId xmlns:a16="http://schemas.microsoft.com/office/drawing/2014/main" id="{962CA4A2-5410-7870-FAB1-0B7201A628F0}"/>
                </a:ext>
              </a:extLst>
            </p:cNvPr>
            <p:cNvSpPr txBox="1"/>
            <p:nvPr/>
          </p:nvSpPr>
          <p:spPr>
            <a:xfrm>
              <a:off x="2692895" y="8983951"/>
              <a:ext cx="1276547" cy="246221"/>
            </a:xfrm>
            <a:prstGeom prst="rect">
              <a:avLst/>
            </a:prstGeom>
            <a:noFill/>
          </p:spPr>
          <p:txBody>
            <a:bodyPr wrap="square" lIns="0" tIns="0" rIns="0" bIns="0" rtlCol="0" anchor="ctr">
              <a:spAutoFit/>
            </a:bodyPr>
            <a:lstStyle/>
            <a:p>
              <a:pPr algn="just"/>
              <a:r>
                <a:rPr lang="fr-FR" sz="800" dirty="0">
                  <a:solidFill>
                    <a:schemeClr val="tx1">
                      <a:lumMod val="65000"/>
                      <a:lumOff val="35000"/>
                    </a:schemeClr>
                  </a:solidFill>
                  <a:latin typeface="Montserrat" panose="00000500000000000000" pitchFamily="2" charset="0"/>
                </a:rPr>
                <a:t>C’est parti ! La nouvelle tranche a démarré ce mois-ci. </a:t>
              </a:r>
            </a:p>
          </p:txBody>
        </p:sp>
        <p:sp>
          <p:nvSpPr>
            <p:cNvPr id="129" name="ZoneTexte 128">
              <a:extLst>
                <a:ext uri="{FF2B5EF4-FFF2-40B4-BE49-F238E27FC236}">
                  <a16:creationId xmlns:a16="http://schemas.microsoft.com/office/drawing/2014/main" id="{D93B4A50-1E5C-8CEE-E325-E3A64CEED207}"/>
                </a:ext>
              </a:extLst>
            </p:cNvPr>
            <p:cNvSpPr txBox="1"/>
            <p:nvPr/>
          </p:nvSpPr>
          <p:spPr>
            <a:xfrm>
              <a:off x="2691583" y="8430049"/>
              <a:ext cx="1297532" cy="184666"/>
            </a:xfrm>
            <a:prstGeom prst="rect">
              <a:avLst/>
            </a:prstGeom>
            <a:noFill/>
          </p:spPr>
          <p:txBody>
            <a:bodyPr wrap="square" lIns="0" tIns="0" rIns="0" bIns="0" rtlCol="0" anchor="ctr">
              <a:spAutoFit/>
            </a:bodyPr>
            <a:lstStyle/>
            <a:p>
              <a:endParaRPr lang="fr-FR" sz="1200" dirty="0">
                <a:solidFill>
                  <a:srgbClr val="3586C7"/>
                </a:solidFill>
                <a:latin typeface="Montserrat ExtraBold" panose="00000900000000000000" pitchFamily="2" charset="0"/>
              </a:endParaRPr>
            </a:p>
          </p:txBody>
        </p:sp>
        <p:cxnSp>
          <p:nvCxnSpPr>
            <p:cNvPr id="131" name="Connecteur droit 130">
              <a:extLst>
                <a:ext uri="{FF2B5EF4-FFF2-40B4-BE49-F238E27FC236}">
                  <a16:creationId xmlns:a16="http://schemas.microsoft.com/office/drawing/2014/main" id="{8C5854E4-DD15-41DB-E1C0-7EC21152D7FA}"/>
                </a:ext>
              </a:extLst>
            </p:cNvPr>
            <p:cNvCxnSpPr/>
            <p:nvPr/>
          </p:nvCxnSpPr>
          <p:spPr>
            <a:xfrm>
              <a:off x="4057355" y="6850697"/>
              <a:ext cx="0" cy="2435501"/>
            </a:xfrm>
            <a:prstGeom prst="line">
              <a:avLst/>
            </a:prstGeom>
            <a:ln w="12700">
              <a:solidFill>
                <a:srgbClr val="3586C7"/>
              </a:solidFill>
            </a:ln>
          </p:spPr>
          <p:style>
            <a:lnRef idx="1">
              <a:schemeClr val="accent1"/>
            </a:lnRef>
            <a:fillRef idx="0">
              <a:schemeClr val="accent1"/>
            </a:fillRef>
            <a:effectRef idx="0">
              <a:schemeClr val="accent1"/>
            </a:effectRef>
            <a:fontRef idx="minor">
              <a:schemeClr val="tx1"/>
            </a:fontRef>
          </p:style>
        </p:cxnSp>
        <p:cxnSp>
          <p:nvCxnSpPr>
            <p:cNvPr id="132" name="Connecteur droit 131">
              <a:extLst>
                <a:ext uri="{FF2B5EF4-FFF2-40B4-BE49-F238E27FC236}">
                  <a16:creationId xmlns:a16="http://schemas.microsoft.com/office/drawing/2014/main" id="{706F7157-0DC2-3279-BE7C-D57CE1135F01}"/>
                </a:ext>
              </a:extLst>
            </p:cNvPr>
            <p:cNvCxnSpPr>
              <a:cxnSpLocks/>
            </p:cNvCxnSpPr>
            <p:nvPr/>
          </p:nvCxnSpPr>
          <p:spPr>
            <a:xfrm flipH="1">
              <a:off x="3372190" y="9286198"/>
              <a:ext cx="685165" cy="0"/>
            </a:xfrm>
            <a:prstGeom prst="line">
              <a:avLst/>
            </a:prstGeom>
            <a:ln w="12700">
              <a:solidFill>
                <a:srgbClr val="3586C7"/>
              </a:solidFill>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35642DC9-8832-338B-0601-BDDAC5AB804E}"/>
                </a:ext>
              </a:extLst>
            </p:cNvPr>
            <p:cNvSpPr/>
            <p:nvPr/>
          </p:nvSpPr>
          <p:spPr>
            <a:xfrm>
              <a:off x="3381128" y="6749731"/>
              <a:ext cx="678578" cy="100965"/>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a:p>
          </p:txBody>
        </p:sp>
      </p:grpSp>
      <p:grpSp>
        <p:nvGrpSpPr>
          <p:cNvPr id="142" name="Groupe 141">
            <a:extLst>
              <a:ext uri="{FF2B5EF4-FFF2-40B4-BE49-F238E27FC236}">
                <a16:creationId xmlns:a16="http://schemas.microsoft.com/office/drawing/2014/main" id="{85335788-352E-6947-6463-A9390C6DA9FC}"/>
              </a:ext>
            </a:extLst>
          </p:cNvPr>
          <p:cNvGrpSpPr/>
          <p:nvPr/>
        </p:nvGrpSpPr>
        <p:grpSpPr>
          <a:xfrm>
            <a:off x="643876" y="6777702"/>
            <a:ext cx="1656986" cy="2536467"/>
            <a:chOff x="2699746" y="6749731"/>
            <a:chExt cx="1359960" cy="2536467"/>
          </a:xfrm>
        </p:grpSpPr>
        <p:sp>
          <p:nvSpPr>
            <p:cNvPr id="144" name="ZoneTexte 143">
              <a:extLst>
                <a:ext uri="{FF2B5EF4-FFF2-40B4-BE49-F238E27FC236}">
                  <a16:creationId xmlns:a16="http://schemas.microsoft.com/office/drawing/2014/main" id="{A261EE2B-A46C-C20F-D9CE-B2BCF7B61092}"/>
                </a:ext>
              </a:extLst>
            </p:cNvPr>
            <p:cNvSpPr txBox="1"/>
            <p:nvPr/>
          </p:nvSpPr>
          <p:spPr>
            <a:xfrm>
              <a:off x="2708979" y="8843902"/>
              <a:ext cx="1281576" cy="123111"/>
            </a:xfrm>
            <a:prstGeom prst="rect">
              <a:avLst/>
            </a:prstGeom>
            <a:noFill/>
          </p:spPr>
          <p:txBody>
            <a:bodyPr wrap="square" lIns="0" tIns="0" rIns="0" bIns="0" rtlCol="0" anchor="ctr">
              <a:spAutoFit/>
            </a:bodyPr>
            <a:lstStyle/>
            <a:p>
              <a:pPr algn="just"/>
              <a:endParaRPr lang="fr-FR" sz="800" dirty="0">
                <a:solidFill>
                  <a:schemeClr val="tx1">
                    <a:lumMod val="65000"/>
                    <a:lumOff val="35000"/>
                  </a:schemeClr>
                </a:solidFill>
                <a:latin typeface="Montserrat" panose="00000500000000000000" pitchFamily="2" charset="0"/>
              </a:endParaRPr>
            </a:p>
          </p:txBody>
        </p:sp>
        <p:sp>
          <p:nvSpPr>
            <p:cNvPr id="145" name="ZoneTexte 144">
              <a:extLst>
                <a:ext uri="{FF2B5EF4-FFF2-40B4-BE49-F238E27FC236}">
                  <a16:creationId xmlns:a16="http://schemas.microsoft.com/office/drawing/2014/main" id="{B28DCFE5-CD48-5C52-C3AB-A795DD3F5E63}"/>
                </a:ext>
              </a:extLst>
            </p:cNvPr>
            <p:cNvSpPr txBox="1"/>
            <p:nvPr/>
          </p:nvSpPr>
          <p:spPr>
            <a:xfrm>
              <a:off x="2699746" y="8428257"/>
              <a:ext cx="53" cy="184666"/>
            </a:xfrm>
            <a:prstGeom prst="rect">
              <a:avLst/>
            </a:prstGeom>
            <a:noFill/>
          </p:spPr>
          <p:txBody>
            <a:bodyPr wrap="none" lIns="0" tIns="0" rIns="0" bIns="0" rtlCol="0" anchor="ctr">
              <a:spAutoFit/>
            </a:bodyPr>
            <a:lstStyle/>
            <a:p>
              <a:endParaRPr lang="fr-FR" sz="1200" dirty="0">
                <a:solidFill>
                  <a:srgbClr val="3586C7"/>
                </a:solidFill>
                <a:latin typeface="Montserrat ExtraBold" panose="00000900000000000000" pitchFamily="2" charset="0"/>
              </a:endParaRPr>
            </a:p>
          </p:txBody>
        </p:sp>
        <p:cxnSp>
          <p:nvCxnSpPr>
            <p:cNvPr id="147" name="Connecteur droit 146">
              <a:extLst>
                <a:ext uri="{FF2B5EF4-FFF2-40B4-BE49-F238E27FC236}">
                  <a16:creationId xmlns:a16="http://schemas.microsoft.com/office/drawing/2014/main" id="{C1845625-E20E-6451-4426-3E286F2BCEC9}"/>
                </a:ext>
              </a:extLst>
            </p:cNvPr>
            <p:cNvCxnSpPr/>
            <p:nvPr/>
          </p:nvCxnSpPr>
          <p:spPr>
            <a:xfrm>
              <a:off x="4057355" y="6850697"/>
              <a:ext cx="0" cy="2435501"/>
            </a:xfrm>
            <a:prstGeom prst="line">
              <a:avLst/>
            </a:prstGeom>
            <a:ln w="12700">
              <a:solidFill>
                <a:srgbClr val="3586C7"/>
              </a:solidFill>
            </a:ln>
          </p:spPr>
          <p:style>
            <a:lnRef idx="1">
              <a:schemeClr val="accent1"/>
            </a:lnRef>
            <a:fillRef idx="0">
              <a:schemeClr val="accent1"/>
            </a:fillRef>
            <a:effectRef idx="0">
              <a:schemeClr val="accent1"/>
            </a:effectRef>
            <a:fontRef idx="minor">
              <a:schemeClr val="tx1"/>
            </a:fontRef>
          </p:style>
        </p:cxnSp>
        <p:cxnSp>
          <p:nvCxnSpPr>
            <p:cNvPr id="148" name="Connecteur droit 147">
              <a:extLst>
                <a:ext uri="{FF2B5EF4-FFF2-40B4-BE49-F238E27FC236}">
                  <a16:creationId xmlns:a16="http://schemas.microsoft.com/office/drawing/2014/main" id="{A32F4B6F-0ACD-E94D-B398-C0966C48A729}"/>
                </a:ext>
              </a:extLst>
            </p:cNvPr>
            <p:cNvCxnSpPr>
              <a:cxnSpLocks/>
            </p:cNvCxnSpPr>
            <p:nvPr/>
          </p:nvCxnSpPr>
          <p:spPr>
            <a:xfrm flipH="1">
              <a:off x="3372190" y="9286198"/>
              <a:ext cx="685165" cy="0"/>
            </a:xfrm>
            <a:prstGeom prst="line">
              <a:avLst/>
            </a:prstGeom>
            <a:ln w="12700">
              <a:solidFill>
                <a:srgbClr val="3586C7"/>
              </a:solidFill>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F48F70A9-B4BA-90F6-BF03-7AD9CFC1B235}"/>
                </a:ext>
              </a:extLst>
            </p:cNvPr>
            <p:cNvSpPr/>
            <p:nvPr/>
          </p:nvSpPr>
          <p:spPr>
            <a:xfrm>
              <a:off x="3381128" y="6749731"/>
              <a:ext cx="678578" cy="100965"/>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a:p>
          </p:txBody>
        </p:sp>
      </p:grpSp>
      <p:sp>
        <p:nvSpPr>
          <p:cNvPr id="159" name="Rectangle 158">
            <a:extLst>
              <a:ext uri="{FF2B5EF4-FFF2-40B4-BE49-F238E27FC236}">
                <a16:creationId xmlns:a16="http://schemas.microsoft.com/office/drawing/2014/main" id="{94D26375-C5A6-9EBD-D824-A5107433218A}"/>
              </a:ext>
            </a:extLst>
          </p:cNvPr>
          <p:cNvSpPr/>
          <p:nvPr/>
        </p:nvSpPr>
        <p:spPr>
          <a:xfrm>
            <a:off x="1033295" y="68781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ZoneTexte 159">
            <a:extLst>
              <a:ext uri="{FF2B5EF4-FFF2-40B4-BE49-F238E27FC236}">
                <a16:creationId xmlns:a16="http://schemas.microsoft.com/office/drawing/2014/main" id="{8A01C9AD-D8FD-2761-9663-2DD95F5B76A0}"/>
              </a:ext>
            </a:extLst>
          </p:cNvPr>
          <p:cNvSpPr txBox="1"/>
          <p:nvPr/>
        </p:nvSpPr>
        <p:spPr>
          <a:xfrm>
            <a:off x="1276856" y="766209"/>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61" name="object 18">
            <a:extLst>
              <a:ext uri="{FF2B5EF4-FFF2-40B4-BE49-F238E27FC236}">
                <a16:creationId xmlns:a16="http://schemas.microsoft.com/office/drawing/2014/main" id="{F54E2974-2F7F-A25A-28E5-5C0CA8195E85}"/>
              </a:ext>
            </a:extLst>
          </p:cNvPr>
          <p:cNvPicPr/>
          <p:nvPr/>
        </p:nvPicPr>
        <p:blipFill>
          <a:blip r:embed="rId6" cstate="print"/>
          <a:stretch>
            <a:fillRect/>
          </a:stretch>
        </p:blipFill>
        <p:spPr>
          <a:xfrm>
            <a:off x="6270725" y="521496"/>
            <a:ext cx="595570" cy="716058"/>
          </a:xfrm>
          <a:prstGeom prst="rect">
            <a:avLst/>
          </a:prstGeom>
        </p:spPr>
      </p:pic>
      <p:pic>
        <p:nvPicPr>
          <p:cNvPr id="3" name="Image 2">
            <a:extLst>
              <a:ext uri="{FF2B5EF4-FFF2-40B4-BE49-F238E27FC236}">
                <a16:creationId xmlns:a16="http://schemas.microsoft.com/office/drawing/2014/main" id="{C125E210-D4C7-91F1-2765-C6524D6BF9B6}"/>
              </a:ext>
            </a:extLst>
          </p:cNvPr>
          <p:cNvPicPr>
            <a:picLocks noChangeAspect="1"/>
          </p:cNvPicPr>
          <p:nvPr/>
        </p:nvPicPr>
        <p:blipFill>
          <a:blip r:embed="rId7">
            <a:extLst>
              <a:ext uri="{28A0092B-C50C-407E-A947-70E740481C1C}">
                <a14:useLocalDpi xmlns:a14="http://schemas.microsoft.com/office/drawing/2010/main" val="0"/>
              </a:ext>
            </a:extLst>
          </a:blip>
          <a:srcRect l="8204" r="8204"/>
          <a:stretch/>
        </p:blipFill>
        <p:spPr>
          <a:xfrm>
            <a:off x="631501" y="6977211"/>
            <a:ext cx="1562247" cy="1244100"/>
          </a:xfrm>
          <a:prstGeom prst="rect">
            <a:avLst/>
          </a:prstGeom>
        </p:spPr>
      </p:pic>
      <p:sp>
        <p:nvSpPr>
          <p:cNvPr id="5" name="ZoneTexte 4">
            <a:extLst>
              <a:ext uri="{FF2B5EF4-FFF2-40B4-BE49-F238E27FC236}">
                <a16:creationId xmlns:a16="http://schemas.microsoft.com/office/drawing/2014/main" id="{F7B1A079-EA68-FD1C-9816-B0877FA0FFCA}"/>
              </a:ext>
            </a:extLst>
          </p:cNvPr>
          <p:cNvSpPr txBox="1"/>
          <p:nvPr/>
        </p:nvSpPr>
        <p:spPr>
          <a:xfrm>
            <a:off x="631501" y="8331347"/>
            <a:ext cx="1618199" cy="369332"/>
          </a:xfrm>
          <a:prstGeom prst="rect">
            <a:avLst/>
          </a:prstGeom>
          <a:noFill/>
        </p:spPr>
        <p:txBody>
          <a:bodyPr wrap="square" lIns="0" tIns="0" rIns="0" bIns="0" rtlCol="0" anchor="ctr">
            <a:spAutoFit/>
          </a:bodyPr>
          <a:lstStyle/>
          <a:p>
            <a:r>
              <a:rPr lang="fr-FR" sz="1200" dirty="0">
                <a:solidFill>
                  <a:srgbClr val="3586C7"/>
                </a:solidFill>
                <a:latin typeface="Montserrat ExtraBold" panose="00000900000000000000" pitchFamily="2" charset="0"/>
              </a:rPr>
              <a:t>ARBRES DE NAISSANCE </a:t>
            </a:r>
          </a:p>
        </p:txBody>
      </p:sp>
      <p:sp>
        <p:nvSpPr>
          <p:cNvPr id="4" name="ZoneTexte 3">
            <a:extLst>
              <a:ext uri="{FF2B5EF4-FFF2-40B4-BE49-F238E27FC236}">
                <a16:creationId xmlns:a16="http://schemas.microsoft.com/office/drawing/2014/main" id="{971113FB-D8A0-CC34-5C1D-A320DB3BF889}"/>
              </a:ext>
            </a:extLst>
          </p:cNvPr>
          <p:cNvSpPr txBox="1"/>
          <p:nvPr/>
        </p:nvSpPr>
        <p:spPr>
          <a:xfrm>
            <a:off x="6922255" y="746168"/>
            <a:ext cx="559769"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026</a:t>
            </a:r>
          </a:p>
        </p:txBody>
      </p:sp>
      <p:sp>
        <p:nvSpPr>
          <p:cNvPr id="8" name="ZoneTexte 7">
            <a:extLst>
              <a:ext uri="{FF2B5EF4-FFF2-40B4-BE49-F238E27FC236}">
                <a16:creationId xmlns:a16="http://schemas.microsoft.com/office/drawing/2014/main" id="{1AC0674E-9E77-34AB-4DAE-13EDD108CCF9}"/>
              </a:ext>
            </a:extLst>
          </p:cNvPr>
          <p:cNvSpPr txBox="1"/>
          <p:nvPr/>
        </p:nvSpPr>
        <p:spPr>
          <a:xfrm>
            <a:off x="3782456" y="766884"/>
            <a:ext cx="1056700" cy="261610"/>
          </a:xfrm>
          <a:prstGeom prst="rect">
            <a:avLst/>
          </a:prstGeom>
          <a:noFill/>
        </p:spPr>
        <p:txBody>
          <a:bodyPr wrap="none" rtlCol="0" anchor="ctr">
            <a:spAutoFit/>
          </a:bodyPr>
          <a:lstStyle/>
          <a:p>
            <a:r>
              <a:rPr lang="fr-FR" sz="1100" spc="200" dirty="0">
                <a:solidFill>
                  <a:schemeClr val="bg1"/>
                </a:solidFill>
                <a:latin typeface="Leelawadee UI" panose="020B0502040204020203" pitchFamily="34" charset="-34"/>
                <a:cs typeface="Leelawadee UI" panose="020B0502040204020203" pitchFamily="34" charset="-34"/>
              </a:rPr>
              <a:t>Avril 2024</a:t>
            </a:r>
          </a:p>
        </p:txBody>
      </p:sp>
      <p:sp>
        <p:nvSpPr>
          <p:cNvPr id="10" name="ZoneTexte 9">
            <a:extLst>
              <a:ext uri="{FF2B5EF4-FFF2-40B4-BE49-F238E27FC236}">
                <a16:creationId xmlns:a16="http://schemas.microsoft.com/office/drawing/2014/main" id="{45265667-C99C-5A10-3B6D-57423C9B4819}"/>
              </a:ext>
            </a:extLst>
          </p:cNvPr>
          <p:cNvSpPr txBox="1"/>
          <p:nvPr/>
        </p:nvSpPr>
        <p:spPr>
          <a:xfrm>
            <a:off x="3069490" y="8921532"/>
            <a:ext cx="1645140" cy="369332"/>
          </a:xfrm>
          <a:prstGeom prst="rect">
            <a:avLst/>
          </a:prstGeom>
          <a:noFill/>
        </p:spPr>
        <p:txBody>
          <a:bodyPr wrap="square" lIns="0" tIns="0" rIns="0" bIns="0" rtlCol="0" anchor="ctr">
            <a:spAutoFit/>
          </a:bodyPr>
          <a:lstStyle/>
          <a:p>
            <a:r>
              <a:rPr lang="fr-FR" sz="800" dirty="0">
                <a:solidFill>
                  <a:schemeClr val="tx1">
                    <a:lumMod val="65000"/>
                    <a:lumOff val="35000"/>
                  </a:schemeClr>
                </a:solidFill>
                <a:latin typeface="Montserrat" panose="00000500000000000000" pitchFamily="2" charset="0"/>
              </a:rPr>
              <a:t>En compagnie des écoliers du village, les nids ont été installés. Un beau moment de partage. </a:t>
            </a:r>
          </a:p>
        </p:txBody>
      </p:sp>
      <p:sp>
        <p:nvSpPr>
          <p:cNvPr id="13" name="ZoneTexte 12">
            <a:extLst>
              <a:ext uri="{FF2B5EF4-FFF2-40B4-BE49-F238E27FC236}">
                <a16:creationId xmlns:a16="http://schemas.microsoft.com/office/drawing/2014/main" id="{5AC08C23-C3F5-179F-4060-E936666E87E5}"/>
              </a:ext>
            </a:extLst>
          </p:cNvPr>
          <p:cNvSpPr txBox="1"/>
          <p:nvPr/>
        </p:nvSpPr>
        <p:spPr>
          <a:xfrm>
            <a:off x="623988" y="8796084"/>
            <a:ext cx="1555353" cy="492443"/>
          </a:xfrm>
          <a:prstGeom prst="rect">
            <a:avLst/>
          </a:prstGeom>
          <a:noFill/>
        </p:spPr>
        <p:txBody>
          <a:bodyPr wrap="square" lIns="0" tIns="0" rIns="0" bIns="0" rtlCol="0" anchor="ctr">
            <a:spAutoFit/>
          </a:bodyPr>
          <a:lstStyle/>
          <a:p>
            <a:pPr algn="just"/>
            <a:r>
              <a:rPr lang="fr-FR" sz="800" dirty="0">
                <a:solidFill>
                  <a:schemeClr val="tx1">
                    <a:lumMod val="65000"/>
                    <a:lumOff val="35000"/>
                  </a:schemeClr>
                </a:solidFill>
                <a:latin typeface="Montserrat" panose="00000500000000000000" pitchFamily="2" charset="0"/>
              </a:rPr>
              <a:t>Les familles ont planté un arbre pour la naissance de leurs enfants. Un joli souvenir pour nos petits tagolsheimois.</a:t>
            </a:r>
          </a:p>
        </p:txBody>
      </p:sp>
      <p:sp>
        <p:nvSpPr>
          <p:cNvPr id="18" name="ZoneTexte 17">
            <a:extLst>
              <a:ext uri="{FF2B5EF4-FFF2-40B4-BE49-F238E27FC236}">
                <a16:creationId xmlns:a16="http://schemas.microsoft.com/office/drawing/2014/main" id="{39AF4B57-BF71-1E67-A1C6-FA191AF5EA8F}"/>
              </a:ext>
            </a:extLst>
          </p:cNvPr>
          <p:cNvSpPr txBox="1"/>
          <p:nvPr/>
        </p:nvSpPr>
        <p:spPr>
          <a:xfrm>
            <a:off x="5511413" y="8247712"/>
            <a:ext cx="1564941" cy="553998"/>
          </a:xfrm>
          <a:prstGeom prst="rect">
            <a:avLst/>
          </a:prstGeom>
          <a:noFill/>
        </p:spPr>
        <p:txBody>
          <a:bodyPr wrap="square" lIns="0" tIns="0" rIns="0" bIns="0" rtlCol="0" anchor="ctr">
            <a:spAutoFit/>
          </a:bodyPr>
          <a:lstStyle/>
          <a:p>
            <a:r>
              <a:rPr lang="fr-FR" sz="1200" dirty="0">
                <a:solidFill>
                  <a:srgbClr val="3586C7"/>
                </a:solidFill>
                <a:latin typeface="Montserrat ExtraBold" panose="00000900000000000000" pitchFamily="2" charset="0"/>
              </a:rPr>
              <a:t>TRAVAUX DE LA ROUTE DE MULHOUSE</a:t>
            </a:r>
          </a:p>
        </p:txBody>
      </p:sp>
      <p:pic>
        <p:nvPicPr>
          <p:cNvPr id="2" name="Image 1">
            <a:extLst>
              <a:ext uri="{FF2B5EF4-FFF2-40B4-BE49-F238E27FC236}">
                <a16:creationId xmlns:a16="http://schemas.microsoft.com/office/drawing/2014/main" id="{F239DE7F-13E6-E1E5-85E5-D7E2682527B9}"/>
              </a:ext>
            </a:extLst>
          </p:cNvPr>
          <p:cNvPicPr>
            <a:picLocks noChangeAspect="1"/>
          </p:cNvPicPr>
          <p:nvPr/>
        </p:nvPicPr>
        <p:blipFill>
          <a:blip r:embed="rId8">
            <a:extLst>
              <a:ext uri="{28A0092B-C50C-407E-A947-70E740481C1C}">
                <a14:useLocalDpi xmlns:a14="http://schemas.microsoft.com/office/drawing/2010/main" val="0"/>
              </a:ext>
            </a:extLst>
          </a:blip>
          <a:srcRect l="2944" r="2944"/>
          <a:stretch/>
        </p:blipFill>
        <p:spPr>
          <a:xfrm>
            <a:off x="3069490" y="6976710"/>
            <a:ext cx="1562247" cy="1244100"/>
          </a:xfrm>
          <a:prstGeom prst="rect">
            <a:avLst/>
          </a:prstGeom>
        </p:spPr>
      </p:pic>
      <p:pic>
        <p:nvPicPr>
          <p:cNvPr id="9" name="Image 8">
            <a:extLst>
              <a:ext uri="{FF2B5EF4-FFF2-40B4-BE49-F238E27FC236}">
                <a16:creationId xmlns:a16="http://schemas.microsoft.com/office/drawing/2014/main" id="{56C8D815-C811-8F60-69AD-0E7D53AA0669}"/>
              </a:ext>
            </a:extLst>
          </p:cNvPr>
          <p:cNvPicPr>
            <a:picLocks noChangeAspect="1"/>
          </p:cNvPicPr>
          <p:nvPr/>
        </p:nvPicPr>
        <p:blipFill>
          <a:blip r:embed="rId9">
            <a:extLst>
              <a:ext uri="{28A0092B-C50C-407E-A947-70E740481C1C}">
                <a14:useLocalDpi xmlns:a14="http://schemas.microsoft.com/office/drawing/2010/main" val="0"/>
              </a:ext>
            </a:extLst>
          </a:blip>
          <a:srcRect l="2896" r="2896"/>
          <a:stretch/>
        </p:blipFill>
        <p:spPr>
          <a:xfrm rot="5400000">
            <a:off x="5647615" y="6815597"/>
            <a:ext cx="1244100" cy="1562247"/>
          </a:xfrm>
          <a:prstGeom prst="rect">
            <a:avLst/>
          </a:prstGeom>
        </p:spPr>
      </p:pic>
    </p:spTree>
    <p:extLst>
      <p:ext uri="{BB962C8B-B14F-4D97-AF65-F5344CB8AC3E}">
        <p14:creationId xmlns:p14="http://schemas.microsoft.com/office/powerpoint/2010/main" val="3184560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400BACE-EBEE-03AD-D0DC-A7EDEC3CF8E1}"/>
              </a:ext>
            </a:extLst>
          </p:cNvPr>
          <p:cNvSpPr/>
          <p:nvPr/>
        </p:nvSpPr>
        <p:spPr>
          <a:xfrm>
            <a:off x="1080000" y="93290"/>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7CDA6D94-9927-C68B-880A-1666F3E84E7D}"/>
              </a:ext>
            </a:extLst>
          </p:cNvPr>
          <p:cNvSpPr txBox="1"/>
          <p:nvPr/>
        </p:nvSpPr>
        <p:spPr>
          <a:xfrm>
            <a:off x="1179394" y="135959"/>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8" name="object 18">
            <a:extLst>
              <a:ext uri="{FF2B5EF4-FFF2-40B4-BE49-F238E27FC236}">
                <a16:creationId xmlns:a16="http://schemas.microsoft.com/office/drawing/2014/main" id="{5D5BB366-A4ED-A1B6-73EC-884291444083}"/>
              </a:ext>
            </a:extLst>
          </p:cNvPr>
          <p:cNvPicPr/>
          <p:nvPr/>
        </p:nvPicPr>
        <p:blipFill>
          <a:blip r:embed="rId2" cstate="print"/>
          <a:stretch>
            <a:fillRect/>
          </a:stretch>
        </p:blipFill>
        <p:spPr>
          <a:xfrm>
            <a:off x="6607876" y="227442"/>
            <a:ext cx="595570" cy="716058"/>
          </a:xfrm>
          <a:prstGeom prst="rect">
            <a:avLst/>
          </a:prstGeom>
        </p:spPr>
      </p:pic>
      <p:sp>
        <p:nvSpPr>
          <p:cNvPr id="66" name="ZoneTexte 65">
            <a:extLst>
              <a:ext uri="{FF2B5EF4-FFF2-40B4-BE49-F238E27FC236}">
                <a16:creationId xmlns:a16="http://schemas.microsoft.com/office/drawing/2014/main" id="{AB1A1323-3221-D87C-976E-AA897059AC4D}"/>
              </a:ext>
            </a:extLst>
          </p:cNvPr>
          <p:cNvSpPr txBox="1"/>
          <p:nvPr/>
        </p:nvSpPr>
        <p:spPr>
          <a:xfrm>
            <a:off x="278183" y="654426"/>
            <a:ext cx="4333916" cy="477054"/>
          </a:xfrm>
          <a:prstGeom prst="rect">
            <a:avLst/>
          </a:prstGeom>
          <a:noFill/>
        </p:spPr>
        <p:txBody>
          <a:bodyPr wrap="square" lIns="0" tIns="0" rIns="0" bIns="0" rtlCol="0">
            <a:spAutoFit/>
          </a:bodyPr>
          <a:lstStyle/>
          <a:p>
            <a:r>
              <a:rPr lang="fr-FR" sz="2100" b="0" i="0" dirty="0">
                <a:solidFill>
                  <a:srgbClr val="3586C7"/>
                </a:solidFill>
                <a:effectLst/>
                <a:latin typeface="Montserrat ExtraBold" panose="00000900000000000000" pitchFamily="2" charset="0"/>
              </a:rPr>
              <a:t>EDITO DU MAIRE</a:t>
            </a:r>
            <a:r>
              <a:rPr lang="fr-FR" sz="1800" b="1" dirty="0">
                <a:effectLst/>
                <a:latin typeface="Fairwater Script Light" panose="02000507000000020003" pitchFamily="2" charset="0"/>
                <a:ea typeface="Calibri" panose="020F0502020204030204" pitchFamily="34" charset="0"/>
                <a:cs typeface="Times New Roman" panose="02020603050405020304" pitchFamily="18" charset="0"/>
              </a:rPr>
              <a:t> </a:t>
            </a:r>
          </a:p>
          <a:p>
            <a:endParaRPr lang="fr-FR" sz="1000" b="0" i="0" dirty="0">
              <a:solidFill>
                <a:srgbClr val="000000"/>
              </a:solidFill>
              <a:effectLst/>
              <a:latin typeface="Montserrat Light" panose="00000400000000000000" pitchFamily="2" charset="0"/>
            </a:endParaRPr>
          </a:p>
        </p:txBody>
      </p:sp>
      <p:cxnSp>
        <p:nvCxnSpPr>
          <p:cNvPr id="72" name="Connecteur droit 71">
            <a:extLst>
              <a:ext uri="{FF2B5EF4-FFF2-40B4-BE49-F238E27FC236}">
                <a16:creationId xmlns:a16="http://schemas.microsoft.com/office/drawing/2014/main" id="{79AC4ACA-A878-6C22-57DB-0BC4DC148471}"/>
              </a:ext>
            </a:extLst>
          </p:cNvPr>
          <p:cNvCxnSpPr>
            <a:cxnSpLocks/>
          </p:cNvCxnSpPr>
          <p:nvPr/>
        </p:nvCxnSpPr>
        <p:spPr>
          <a:xfrm flipH="1">
            <a:off x="4989126" y="559407"/>
            <a:ext cx="17997" cy="9641894"/>
          </a:xfrm>
          <a:prstGeom prst="line">
            <a:avLst/>
          </a:prstGeom>
          <a:ln w="12700">
            <a:solidFill>
              <a:srgbClr val="3586C7"/>
            </a:solidFill>
          </a:ln>
        </p:spPr>
        <p:style>
          <a:lnRef idx="1">
            <a:schemeClr val="accent1"/>
          </a:lnRef>
          <a:fillRef idx="0">
            <a:schemeClr val="accent1"/>
          </a:fillRef>
          <a:effectRef idx="0">
            <a:schemeClr val="accent1"/>
          </a:effectRef>
          <a:fontRef idx="minor">
            <a:schemeClr val="tx1"/>
          </a:fontRef>
        </p:style>
      </p:cxnSp>
      <p:sp>
        <p:nvSpPr>
          <p:cNvPr id="75" name="ZoneTexte 74">
            <a:extLst>
              <a:ext uri="{FF2B5EF4-FFF2-40B4-BE49-F238E27FC236}">
                <a16:creationId xmlns:a16="http://schemas.microsoft.com/office/drawing/2014/main" id="{25628817-7DDE-43B2-97C5-5585B823EB78}"/>
              </a:ext>
            </a:extLst>
          </p:cNvPr>
          <p:cNvSpPr txBox="1"/>
          <p:nvPr/>
        </p:nvSpPr>
        <p:spPr>
          <a:xfrm>
            <a:off x="5240168" y="637133"/>
            <a:ext cx="827150" cy="276999"/>
          </a:xfrm>
          <a:prstGeom prst="rect">
            <a:avLst/>
          </a:prstGeom>
          <a:noFill/>
        </p:spPr>
        <p:txBody>
          <a:bodyPr wrap="none" lIns="0" tIns="0" rIns="0" bIns="0" rtlCol="0">
            <a:spAutoFit/>
          </a:bodyPr>
          <a:lstStyle/>
          <a:p>
            <a:r>
              <a:rPr lang="fr-FR" sz="1800" b="0" i="0" dirty="0">
                <a:solidFill>
                  <a:srgbClr val="3586C7"/>
                </a:solidFill>
                <a:effectLst/>
                <a:latin typeface="Montserrat ExtraBold" panose="00000900000000000000" pitchFamily="2" charset="0"/>
              </a:rPr>
              <a:t>Carnet</a:t>
            </a:r>
            <a:endParaRPr lang="fr-FR" dirty="0"/>
          </a:p>
        </p:txBody>
      </p:sp>
      <p:sp>
        <p:nvSpPr>
          <p:cNvPr id="76" name="Rectangle 75">
            <a:extLst>
              <a:ext uri="{FF2B5EF4-FFF2-40B4-BE49-F238E27FC236}">
                <a16:creationId xmlns:a16="http://schemas.microsoft.com/office/drawing/2014/main" id="{5559032B-4846-C80D-ABF4-3B8794DD9A2E}"/>
              </a:ext>
            </a:extLst>
          </p:cNvPr>
          <p:cNvSpPr/>
          <p:nvPr/>
        </p:nvSpPr>
        <p:spPr>
          <a:xfrm>
            <a:off x="5211713" y="575621"/>
            <a:ext cx="930073" cy="367398"/>
          </a:xfrm>
          <a:prstGeom prst="rect">
            <a:avLst/>
          </a:prstGeom>
          <a:noFill/>
          <a:ln w="12700">
            <a:solidFill>
              <a:srgbClr val="3586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138B60FE-F990-6790-FED3-0DEB02A67167}"/>
              </a:ext>
            </a:extLst>
          </p:cNvPr>
          <p:cNvSpPr/>
          <p:nvPr/>
        </p:nvSpPr>
        <p:spPr>
          <a:xfrm>
            <a:off x="5211713" y="1079388"/>
            <a:ext cx="2296882" cy="313870"/>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t>NAISSANCES</a:t>
            </a:r>
          </a:p>
        </p:txBody>
      </p:sp>
      <p:sp>
        <p:nvSpPr>
          <p:cNvPr id="3" name="Rectangle 2">
            <a:extLst>
              <a:ext uri="{FF2B5EF4-FFF2-40B4-BE49-F238E27FC236}">
                <a16:creationId xmlns:a16="http://schemas.microsoft.com/office/drawing/2014/main" id="{EB5F534F-8409-BE04-7993-33AB40E5AA2F}"/>
              </a:ext>
            </a:extLst>
          </p:cNvPr>
          <p:cNvSpPr/>
          <p:nvPr/>
        </p:nvSpPr>
        <p:spPr>
          <a:xfrm>
            <a:off x="5211713" y="2839366"/>
            <a:ext cx="2296882" cy="319176"/>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t>ELECTIONS EUROPEENNES</a:t>
            </a:r>
          </a:p>
        </p:txBody>
      </p:sp>
      <p:sp>
        <p:nvSpPr>
          <p:cNvPr id="4" name="ZoneTexte 3">
            <a:extLst>
              <a:ext uri="{FF2B5EF4-FFF2-40B4-BE49-F238E27FC236}">
                <a16:creationId xmlns:a16="http://schemas.microsoft.com/office/drawing/2014/main" id="{4F74F257-04C0-D0F0-B00F-31666E13E662}"/>
              </a:ext>
            </a:extLst>
          </p:cNvPr>
          <p:cNvSpPr txBox="1"/>
          <p:nvPr/>
        </p:nvSpPr>
        <p:spPr>
          <a:xfrm>
            <a:off x="5167268" y="1403402"/>
            <a:ext cx="2392407" cy="1354217"/>
          </a:xfrm>
          <a:prstGeom prst="rect">
            <a:avLst/>
          </a:prstGeom>
          <a:noFill/>
        </p:spPr>
        <p:txBody>
          <a:bodyPr wrap="square" rtlCol="0">
            <a:spAutoFit/>
          </a:bodyPr>
          <a:lstStyle/>
          <a:p>
            <a:pPr algn="just"/>
            <a:r>
              <a:rPr lang="fr-FR" sz="1100" b="1" dirty="0">
                <a:latin typeface="Montserrat Light" panose="00000400000000000000" pitchFamily="2" charset="0"/>
              </a:rPr>
              <a:t>Lucien, </a:t>
            </a:r>
            <a:r>
              <a:rPr lang="fr-FR" sz="1100" dirty="0">
                <a:latin typeface="Montserrat Light" panose="00000400000000000000" pitchFamily="2" charset="0"/>
              </a:rPr>
              <a:t>né le 31/01/2024 de Julien MACHY et Emmeline BOETSCH</a:t>
            </a:r>
          </a:p>
          <a:p>
            <a:pPr algn="just"/>
            <a:endParaRPr lang="fr-FR" sz="1100" dirty="0">
              <a:latin typeface="Montserrat Light" panose="00000400000000000000" pitchFamily="2" charset="0"/>
            </a:endParaRPr>
          </a:p>
          <a:p>
            <a:pPr algn="just"/>
            <a:r>
              <a:rPr lang="fr-FR" sz="1100" b="1" dirty="0" err="1">
                <a:latin typeface="Montserrat Light" panose="00000400000000000000" pitchFamily="2" charset="0"/>
              </a:rPr>
              <a:t>Angélo</a:t>
            </a:r>
            <a:r>
              <a:rPr lang="fr-FR" sz="1100" dirty="0">
                <a:latin typeface="Montserrat Light" panose="00000400000000000000" pitchFamily="2" charset="0"/>
              </a:rPr>
              <a:t>, né le 15/02/2024 de Mattéo AURELIO et Léa TSCHUPP</a:t>
            </a:r>
            <a:endParaRPr lang="fr-FR" sz="1100" b="1" dirty="0">
              <a:latin typeface="Montserrat Light" panose="00000400000000000000" pitchFamily="2" charset="0"/>
            </a:endParaRPr>
          </a:p>
          <a:p>
            <a:pPr algn="just"/>
            <a:endParaRPr lang="fr-FR" sz="500" dirty="0">
              <a:latin typeface="Montserrat Light" panose="00000400000000000000" pitchFamily="2" charset="0"/>
            </a:endParaRPr>
          </a:p>
        </p:txBody>
      </p:sp>
      <p:sp>
        <p:nvSpPr>
          <p:cNvPr id="16" name="ZoneTexte 15">
            <a:extLst>
              <a:ext uri="{FF2B5EF4-FFF2-40B4-BE49-F238E27FC236}">
                <a16:creationId xmlns:a16="http://schemas.microsoft.com/office/drawing/2014/main" id="{54C19597-F9AF-E7E2-A8D7-D7362E46611D}"/>
              </a:ext>
            </a:extLst>
          </p:cNvPr>
          <p:cNvSpPr txBox="1"/>
          <p:nvPr/>
        </p:nvSpPr>
        <p:spPr>
          <a:xfrm>
            <a:off x="198110" y="483507"/>
            <a:ext cx="3316961" cy="551626"/>
          </a:xfrm>
          <a:prstGeom prst="rect">
            <a:avLst/>
          </a:prstGeom>
          <a:noFill/>
        </p:spPr>
        <p:txBody>
          <a:bodyPr wrap="square">
            <a:spAutoFit/>
          </a:bodyPr>
          <a:lstStyle/>
          <a:p>
            <a:pPr>
              <a:lnSpc>
                <a:spcPct val="107000"/>
              </a:lnSpc>
            </a:pPr>
            <a:r>
              <a:rPr lang="fr-FR" sz="1800" kern="100" dirty="0">
                <a:effectLst/>
                <a:latin typeface="Montserrat Light" panose="00000400000000000000" pitchFamily="2" charset="0"/>
                <a:ea typeface="Calibri" panose="020F0502020204030204" pitchFamily="34" charset="0"/>
                <a:cs typeface="Times New Roman" panose="02020603050405020304" pitchFamily="18" charset="0"/>
              </a:rPr>
              <a:t> </a:t>
            </a:r>
          </a:p>
          <a:p>
            <a:pPr algn="just">
              <a:lnSpc>
                <a:spcPct val="107000"/>
              </a:lnSpc>
            </a:pPr>
            <a:endParaRPr lang="fr-FR" sz="1050" kern="100" dirty="0">
              <a:effectLst/>
              <a:latin typeface="Montserrat Light" panose="00000400000000000000" pitchFamily="2"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4F118ED8-D1E7-A78A-8BC3-3E0C5A1C6B94}"/>
              </a:ext>
            </a:extLst>
          </p:cNvPr>
          <p:cNvSpPr/>
          <p:nvPr/>
        </p:nvSpPr>
        <p:spPr>
          <a:xfrm>
            <a:off x="5211713" y="6039994"/>
            <a:ext cx="2296882" cy="319176"/>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t>EVENEMENTS</a:t>
            </a:r>
          </a:p>
        </p:txBody>
      </p:sp>
      <p:sp>
        <p:nvSpPr>
          <p:cNvPr id="15" name="ZoneTexte 14">
            <a:extLst>
              <a:ext uri="{FF2B5EF4-FFF2-40B4-BE49-F238E27FC236}">
                <a16:creationId xmlns:a16="http://schemas.microsoft.com/office/drawing/2014/main" id="{F9E55253-86E6-D168-4BD2-2CF608CCF134}"/>
              </a:ext>
            </a:extLst>
          </p:cNvPr>
          <p:cNvSpPr txBox="1"/>
          <p:nvPr/>
        </p:nvSpPr>
        <p:spPr>
          <a:xfrm>
            <a:off x="5087196" y="6487231"/>
            <a:ext cx="2345326" cy="938719"/>
          </a:xfrm>
          <a:prstGeom prst="rect">
            <a:avLst/>
          </a:prstGeom>
          <a:noFill/>
        </p:spPr>
        <p:txBody>
          <a:bodyPr wrap="square" rtlCol="0">
            <a:spAutoFit/>
          </a:bodyPr>
          <a:lstStyle/>
          <a:p>
            <a:pPr algn="just"/>
            <a:r>
              <a:rPr lang="fr-FR" sz="1100" b="1" dirty="0">
                <a:latin typeface="Montserrat Light" panose="00000400000000000000" pitchFamily="2" charset="0"/>
              </a:rPr>
              <a:t>Bourse aux livres, DVD et jouets </a:t>
            </a:r>
            <a:r>
              <a:rPr lang="fr-FR" sz="1100" dirty="0">
                <a:latin typeface="Montserrat Light" panose="00000400000000000000" pitchFamily="2" charset="0"/>
              </a:rPr>
              <a:t>organisée par l’association NINANEE France : </a:t>
            </a:r>
            <a:r>
              <a:rPr lang="fr-FR" sz="1100" b="1" dirty="0">
                <a:latin typeface="Montserrat Light" panose="00000400000000000000" pitchFamily="2" charset="0"/>
              </a:rPr>
              <a:t>Week-End du 04 et 05 mai 2024 </a:t>
            </a:r>
            <a:r>
              <a:rPr lang="fr-FR" sz="1100" dirty="0">
                <a:latin typeface="Montserrat Light" panose="00000400000000000000" pitchFamily="2" charset="0"/>
              </a:rPr>
              <a:t>à la salle communale de TAGOLSHEIM.</a:t>
            </a:r>
          </a:p>
        </p:txBody>
      </p:sp>
      <p:sp>
        <p:nvSpPr>
          <p:cNvPr id="19" name="ZoneTexte 18">
            <a:extLst>
              <a:ext uri="{FF2B5EF4-FFF2-40B4-BE49-F238E27FC236}">
                <a16:creationId xmlns:a16="http://schemas.microsoft.com/office/drawing/2014/main" id="{A8131F8D-3503-F810-57FB-D6121CA6A745}"/>
              </a:ext>
            </a:extLst>
          </p:cNvPr>
          <p:cNvSpPr txBox="1"/>
          <p:nvPr/>
        </p:nvSpPr>
        <p:spPr>
          <a:xfrm>
            <a:off x="42396" y="1393257"/>
            <a:ext cx="4979535" cy="8822928"/>
          </a:xfrm>
          <a:prstGeom prst="rect">
            <a:avLst/>
          </a:prstGeom>
          <a:noFill/>
        </p:spPr>
        <p:txBody>
          <a:bodyPr wrap="square">
            <a:spAutoFit/>
          </a:bodyPr>
          <a:lstStyle/>
          <a:p>
            <a:pPr algn="just">
              <a:spcAft>
                <a:spcPts val="800"/>
              </a:spcAft>
            </a:pPr>
            <a:r>
              <a:rPr lang="fr-FR" sz="1000" kern="100" dirty="0">
                <a:effectLst/>
                <a:latin typeface="Montserrat Light" panose="00000400000000000000" pitchFamily="2" charset="0"/>
                <a:ea typeface="Aptos" panose="020B0004020202020204" pitchFamily="34" charset="0"/>
                <a:cs typeface="Times New Roman" panose="02020603050405020304" pitchFamily="18" charset="0"/>
              </a:rPr>
              <a:t>La piste cyclable vers Walheim ne verra malheureusement pas le jour car les agriculteurs de Walheim et Luemschwiller refusent le projet.</a:t>
            </a:r>
          </a:p>
          <a:p>
            <a:pPr algn="just">
              <a:spcAft>
                <a:spcPts val="800"/>
              </a:spcAft>
            </a:pPr>
            <a:r>
              <a:rPr lang="fr-FR" sz="1000" kern="100" dirty="0">
                <a:effectLst/>
                <a:latin typeface="Montserrat Light" panose="00000400000000000000" pitchFamily="2" charset="0"/>
                <a:ea typeface="Aptos" panose="020B0004020202020204" pitchFamily="34" charset="0"/>
                <a:cs typeface="Times New Roman" panose="02020603050405020304" pitchFamily="18" charset="0"/>
              </a:rPr>
              <a:t>Début d’année, je vous disais souhaiter regarder l’avenir avec optimisme. Bien sûr, pas un optimisme béat et déconnecté de la réalité mais une volonté farouche de faire aboutir de beaux projets structurants pour notre territoire.</a:t>
            </a:r>
          </a:p>
          <a:p>
            <a:pPr algn="just">
              <a:spcAft>
                <a:spcPts val="800"/>
              </a:spcAft>
            </a:pPr>
            <a:r>
              <a:rPr lang="fr-FR" sz="1000" kern="100" dirty="0">
                <a:effectLst/>
                <a:latin typeface="Montserrat Light" panose="00000400000000000000" pitchFamily="2" charset="0"/>
                <a:ea typeface="Aptos" panose="020B0004020202020204" pitchFamily="34" charset="0"/>
                <a:cs typeface="Times New Roman" panose="02020603050405020304" pitchFamily="18" charset="0"/>
              </a:rPr>
              <a:t>Après concertation et accord verbal avec les agriculteurs, nous décidions de lancer les études et de rechercher les financements ; aussi, très rapidement, un engouement de nos collectivités partenaires se met en place et nous tablons sur un financement à hauteur de 90% grâce notamment à des aides de la CEA, de la Région mais aussi du fonds européen et surtout de la Communauté de Communes Sundgau par convention. La réalisation de cette piste cyclable pouvait prendre forme et emmener avec elle la création d’une </a:t>
            </a:r>
            <a:r>
              <a:rPr lang="fr-FR" sz="1000" kern="100" dirty="0" err="1">
                <a:effectLst/>
                <a:latin typeface="Montserrat Light" panose="00000400000000000000" pitchFamily="2" charset="0"/>
                <a:ea typeface="Aptos" panose="020B0004020202020204" pitchFamily="34" charset="0"/>
                <a:cs typeface="Times New Roman" panose="02020603050405020304" pitchFamily="18" charset="0"/>
              </a:rPr>
              <a:t>pumptrack</a:t>
            </a:r>
            <a:r>
              <a:rPr lang="fr-FR" sz="1000" kern="100" dirty="0">
                <a:effectLst/>
                <a:latin typeface="Montserrat Light" panose="00000400000000000000" pitchFamily="2" charset="0"/>
                <a:ea typeface="Aptos" panose="020B0004020202020204" pitchFamily="34" charset="0"/>
                <a:cs typeface="Times New Roman" panose="02020603050405020304" pitchFamily="18" charset="0"/>
              </a:rPr>
              <a:t> au niveau de l’aire de loisirs mais au-delà de ça, l’idée était de créer une vraie piste cyclable entre Tagolsheim et Walheim pour faciliter et inciter les enfants de nos deux communes à se rendre à l’école à vélo et vélo-bus (voir journal l’Alsace de cette semaine) ; le tout de manière sécurisée dans un cadre de nature et non le long des routes départementales. L’occasion aussi d’économiser pour les collectivités le coût du transport s’élevant à 30 000 euros par an. L’amortissement de cette piste étant de fait très rapide au regard des économies à réaliser. L’occasion aussi de développer les mobilités douces entre nos deux communes et surtout permettre les liaisons entre les pistes cyclables nord vers Mulhouse et l’Allemagne et sud vers Altkirch/Hirsingue. A ce jour, les pistes s’arrêtent à Illfurth et à Altkirch ; le dernier tronçon permettant ce maillage était l’axe Tagolsheim-Walheim.</a:t>
            </a:r>
          </a:p>
          <a:p>
            <a:pPr algn="just">
              <a:spcAft>
                <a:spcPts val="800"/>
              </a:spcAft>
            </a:pPr>
            <a:r>
              <a:rPr lang="fr-FR" sz="1000" kern="100" dirty="0">
                <a:effectLst/>
                <a:latin typeface="Montserrat Light" panose="00000400000000000000" pitchFamily="2" charset="0"/>
                <a:ea typeface="Aptos" panose="020B0004020202020204" pitchFamily="34" charset="0"/>
                <a:cs typeface="Times New Roman" panose="02020603050405020304" pitchFamily="18" charset="0"/>
              </a:rPr>
              <a:t>Tout cela étant en place, nous transmettons la convention aux agriculteurs afin d’obtenir le passage non pas sur les terres cultivées mais uniquement sur le chemin rural existant avec entretien et travaux à la charge exclusive des communes. Cette convention ne sera jamais retournée sous prétexte dixit « Finalement, on en a marre des cyclistes et des promeneurs ». </a:t>
            </a:r>
          </a:p>
          <a:p>
            <a:pPr algn="just">
              <a:spcAft>
                <a:spcPts val="800"/>
              </a:spcAft>
            </a:pPr>
            <a:r>
              <a:rPr lang="fr-FR" sz="1000" kern="100" dirty="0">
                <a:effectLst/>
                <a:latin typeface="Montserrat Light" panose="00000400000000000000" pitchFamily="2" charset="0"/>
                <a:ea typeface="Aptos" panose="020B0004020202020204" pitchFamily="34" charset="0"/>
                <a:cs typeface="Times New Roman" panose="02020603050405020304" pitchFamily="18" charset="0"/>
              </a:rPr>
              <a:t>C’est vraiment regrettable surtout que nous avions la chance de pouvoir profiter d’une volonté politique de subventionnement des mobilités qui ne reviendra probablement pas.</a:t>
            </a:r>
          </a:p>
          <a:p>
            <a:pPr algn="just" fontAlgn="base"/>
            <a:r>
              <a:rPr lang="fr-FR" sz="1000" dirty="0">
                <a:effectLst/>
                <a:highlight>
                  <a:srgbClr val="FFFFFF"/>
                </a:highlight>
                <a:latin typeface="Montserrat Light" panose="00000400000000000000" pitchFamily="2" charset="0"/>
                <a:ea typeface="Times New Roman" panose="02020603050405020304" pitchFamily="18" charset="0"/>
              </a:rPr>
              <a:t>Heureusement, il reste à Tagolsheim des bonnes volontés et des petits bonheurs que nous vivons au quotidien et qui ne sont pas assez mises en avant dans notre pays : la générosité et les initiatives des bénévoles, le dynamisme et la créativité des entrepreneurs et de leurs équipes, des commerçants et des artisans, le talent des enseignants, la disponibilité et le professionnalisme de nos agents du service public, la mobilisation et la présence sur le terrain des élus… </a:t>
            </a:r>
          </a:p>
          <a:p>
            <a:pPr algn="just" fontAlgn="base"/>
            <a:r>
              <a:rPr lang="fr-FR" sz="1000" dirty="0">
                <a:effectLst/>
                <a:highlight>
                  <a:srgbClr val="FFFFFF"/>
                </a:highlight>
                <a:latin typeface="Montserrat Light" panose="00000400000000000000" pitchFamily="2" charset="0"/>
                <a:ea typeface="Times New Roman" panose="02020603050405020304" pitchFamily="18" charset="0"/>
              </a:rPr>
              <a:t>À Tagolsheim, je rencontre chaque jour des personnes de tous les âges dont les idées, les initiatives, le savoir-faire, le sens de l’innovation, la gentillesse et l’humour sont pour moi des sources d’inspiration, de motivation et qui me rappellent quotidiennement le sens de mon engagement de Maire : être là avec eux, pour eux, afin d’améliorer encore notre si belle commune. Du fond du cœur, je les remercie et je vous souhaite une pleine santé et un beau printemps (qui finira par arriver aussi…).</a:t>
            </a:r>
          </a:p>
          <a:p>
            <a:pPr algn="just"/>
            <a:endParaRPr lang="fr-FR" sz="1100" dirty="0">
              <a:effectLst/>
              <a:latin typeface="Montserrat Light" panose="00000400000000000000" pitchFamily="2" charset="0"/>
              <a:ea typeface="Times New Roman" panose="02020603050405020304" pitchFamily="18" charset="0"/>
            </a:endParaRPr>
          </a:p>
          <a:p>
            <a:pPr algn="just"/>
            <a:r>
              <a:rPr lang="fr-FR" sz="1100" dirty="0">
                <a:effectLst/>
                <a:latin typeface="Montserrat Light" panose="00000400000000000000" pitchFamily="2" charset="0"/>
                <a:ea typeface="Times New Roman" panose="02020603050405020304" pitchFamily="18" charset="0"/>
              </a:rPr>
              <a:t>						Fidèlement, votre Maire</a:t>
            </a:r>
          </a:p>
          <a:p>
            <a:pPr algn="just"/>
            <a:r>
              <a:rPr lang="fr-FR" sz="1100" dirty="0">
                <a:effectLst/>
                <a:latin typeface="Montserrat Light" panose="00000400000000000000" pitchFamily="2" charset="0"/>
                <a:ea typeface="Times New Roman" panose="02020603050405020304" pitchFamily="18" charset="0"/>
              </a:rPr>
              <a:t>						Hervé Wermuth</a:t>
            </a:r>
          </a:p>
        </p:txBody>
      </p:sp>
      <p:sp>
        <p:nvSpPr>
          <p:cNvPr id="13" name="ZoneTexte 12">
            <a:extLst>
              <a:ext uri="{FF2B5EF4-FFF2-40B4-BE49-F238E27FC236}">
                <a16:creationId xmlns:a16="http://schemas.microsoft.com/office/drawing/2014/main" id="{E25654C4-F753-0F6E-3DF1-CC7B2B3819D4}"/>
              </a:ext>
            </a:extLst>
          </p:cNvPr>
          <p:cNvSpPr txBox="1"/>
          <p:nvPr/>
        </p:nvSpPr>
        <p:spPr>
          <a:xfrm>
            <a:off x="0" y="1035534"/>
            <a:ext cx="4827755" cy="246221"/>
          </a:xfrm>
          <a:prstGeom prst="rect">
            <a:avLst/>
          </a:prstGeom>
          <a:noFill/>
        </p:spPr>
        <p:txBody>
          <a:bodyPr wrap="square">
            <a:spAutoFit/>
          </a:bodyPr>
          <a:lstStyle/>
          <a:p>
            <a:r>
              <a:rPr lang="fr-FR" sz="1000" dirty="0">
                <a:effectLst/>
                <a:latin typeface="Montserrat Light" panose="00000400000000000000" pitchFamily="2" charset="0"/>
                <a:ea typeface="Times New Roman" panose="02020603050405020304" pitchFamily="18" charset="0"/>
              </a:rPr>
              <a:t>Chères Tagolsheimoises, chers Tagolsheimois,</a:t>
            </a:r>
          </a:p>
        </p:txBody>
      </p:sp>
      <p:sp>
        <p:nvSpPr>
          <p:cNvPr id="8" name="ZoneTexte 7">
            <a:extLst>
              <a:ext uri="{FF2B5EF4-FFF2-40B4-BE49-F238E27FC236}">
                <a16:creationId xmlns:a16="http://schemas.microsoft.com/office/drawing/2014/main" id="{4C18F14B-E7A9-8CD3-C3F0-4FABEA9DC0A7}"/>
              </a:ext>
            </a:extLst>
          </p:cNvPr>
          <p:cNvSpPr txBox="1"/>
          <p:nvPr/>
        </p:nvSpPr>
        <p:spPr>
          <a:xfrm>
            <a:off x="5129919" y="8903690"/>
            <a:ext cx="2248578" cy="769441"/>
          </a:xfrm>
          <a:prstGeom prst="rect">
            <a:avLst/>
          </a:prstGeom>
          <a:noFill/>
        </p:spPr>
        <p:txBody>
          <a:bodyPr wrap="square" rtlCol="0">
            <a:spAutoFit/>
          </a:bodyPr>
          <a:lstStyle/>
          <a:p>
            <a:pPr algn="just"/>
            <a:r>
              <a:rPr lang="fr-FR" sz="1100" dirty="0">
                <a:latin typeface="Montserrat Light" panose="00000400000000000000" pitchFamily="2" charset="0"/>
              </a:rPr>
              <a:t>Passage </a:t>
            </a:r>
            <a:r>
              <a:rPr lang="fr-FR" sz="1100" b="1" dirty="0">
                <a:latin typeface="Montserrat Light" panose="00000400000000000000" pitchFamily="2" charset="0"/>
              </a:rPr>
              <a:t>du Tour Alsace</a:t>
            </a:r>
            <a:r>
              <a:rPr lang="fr-FR" sz="1100" dirty="0">
                <a:latin typeface="Montserrat Light" panose="00000400000000000000" pitchFamily="2" charset="0"/>
              </a:rPr>
              <a:t> à Tagolsheim le </a:t>
            </a:r>
            <a:r>
              <a:rPr lang="fr-FR" sz="1100" b="1" dirty="0">
                <a:latin typeface="Montserrat Light" panose="00000400000000000000" pitchFamily="2" charset="0"/>
              </a:rPr>
              <a:t>jeudi 25 juillet 2024</a:t>
            </a:r>
            <a:r>
              <a:rPr lang="fr-FR" sz="1100" dirty="0">
                <a:latin typeface="Montserrat Light" panose="00000400000000000000" pitchFamily="2" charset="0"/>
              </a:rPr>
              <a:t>  à l’occasion de l’étape 2 « Riedisheim-Ferrette »</a:t>
            </a:r>
          </a:p>
        </p:txBody>
      </p:sp>
      <p:pic>
        <p:nvPicPr>
          <p:cNvPr id="2052" name="Picture 4" descr="Velo dessin Banque de photographies et d'images à haute résolution - Alamy">
            <a:extLst>
              <a:ext uri="{FF2B5EF4-FFF2-40B4-BE49-F238E27FC236}">
                <a16:creationId xmlns:a16="http://schemas.microsoft.com/office/drawing/2014/main" id="{0C8CE3B3-0EA5-B39D-C0F9-5EFEE4FA31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88" t="2206" r="10277" b="11145"/>
          <a:stretch/>
        </p:blipFill>
        <p:spPr bwMode="auto">
          <a:xfrm>
            <a:off x="5772199" y="9699191"/>
            <a:ext cx="964018" cy="8340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97289D9-A16C-B845-8A74-9336B64166A2}"/>
              </a:ext>
            </a:extLst>
          </p:cNvPr>
          <p:cNvSpPr/>
          <p:nvPr/>
        </p:nvSpPr>
        <p:spPr>
          <a:xfrm>
            <a:off x="5211713" y="4663827"/>
            <a:ext cx="2296882" cy="319176"/>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t>APPEL AUX DONS</a:t>
            </a:r>
          </a:p>
        </p:txBody>
      </p:sp>
      <p:sp>
        <p:nvSpPr>
          <p:cNvPr id="9" name="ZoneTexte 8">
            <a:extLst>
              <a:ext uri="{FF2B5EF4-FFF2-40B4-BE49-F238E27FC236}">
                <a16:creationId xmlns:a16="http://schemas.microsoft.com/office/drawing/2014/main" id="{B050EC42-C370-9761-3365-AD01E1EB081B}"/>
              </a:ext>
            </a:extLst>
          </p:cNvPr>
          <p:cNvSpPr txBox="1"/>
          <p:nvPr/>
        </p:nvSpPr>
        <p:spPr>
          <a:xfrm>
            <a:off x="5186575" y="5024715"/>
            <a:ext cx="2296882" cy="938719"/>
          </a:xfrm>
          <a:prstGeom prst="rect">
            <a:avLst/>
          </a:prstGeom>
          <a:noFill/>
        </p:spPr>
        <p:txBody>
          <a:bodyPr wrap="square" rtlCol="0">
            <a:spAutoFit/>
          </a:bodyPr>
          <a:lstStyle/>
          <a:p>
            <a:pPr algn="just"/>
            <a:r>
              <a:rPr lang="fr-FR" sz="1100" dirty="0">
                <a:latin typeface="Montserrat Light" panose="00000400000000000000" pitchFamily="2" charset="0"/>
              </a:rPr>
              <a:t>La commune fait un appel aux dons d’équipements sportifs dans le cadre de la décoration du village sur le thème des Jeux Olympiques.</a:t>
            </a:r>
          </a:p>
        </p:txBody>
      </p:sp>
      <p:sp>
        <p:nvSpPr>
          <p:cNvPr id="10" name="Titre 9">
            <a:extLst>
              <a:ext uri="{FF2B5EF4-FFF2-40B4-BE49-F238E27FC236}">
                <a16:creationId xmlns:a16="http://schemas.microsoft.com/office/drawing/2014/main" id="{3B21A0ED-332C-96AC-F083-39134B607BC7}"/>
              </a:ext>
            </a:extLst>
          </p:cNvPr>
          <p:cNvSpPr>
            <a:spLocks noGrp="1"/>
          </p:cNvSpPr>
          <p:nvPr>
            <p:ph type="ctrTitle"/>
          </p:nvPr>
        </p:nvSpPr>
        <p:spPr>
          <a:xfrm>
            <a:off x="5211713" y="3354479"/>
            <a:ext cx="2267890" cy="1068685"/>
          </a:xfrm>
        </p:spPr>
        <p:txBody>
          <a:bodyPr anchor="ctr">
            <a:noAutofit/>
          </a:bodyPr>
          <a:lstStyle/>
          <a:p>
            <a:pPr algn="just">
              <a:lnSpc>
                <a:spcPct val="100000"/>
              </a:lnSpc>
            </a:pPr>
            <a:r>
              <a:rPr lang="fr-FR" sz="1100" dirty="0">
                <a:latin typeface="Montserrat Light" panose="00000400000000000000" pitchFamily="2" charset="0"/>
              </a:rPr>
              <a:t>Afin de pouvoir voter lors des prochaines élections européennes qui auront lieu le 09 juin 2024, n’oubliez pas de venir vous inscrire sur la liste électorale. Les démarches sont à effectuer en ligne ou en mairie !</a:t>
            </a:r>
          </a:p>
        </p:txBody>
      </p:sp>
      <p:pic>
        <p:nvPicPr>
          <p:cNvPr id="14" name="Image 13">
            <a:extLst>
              <a:ext uri="{FF2B5EF4-FFF2-40B4-BE49-F238E27FC236}">
                <a16:creationId xmlns:a16="http://schemas.microsoft.com/office/drawing/2014/main" id="{75FADABC-2A0C-73B1-7A70-947BCA5DE5E2}"/>
              </a:ext>
            </a:extLst>
          </p:cNvPr>
          <p:cNvPicPr>
            <a:picLocks noChangeAspect="1"/>
          </p:cNvPicPr>
          <p:nvPr/>
        </p:nvPicPr>
        <p:blipFill rotWithShape="1">
          <a:blip r:embed="rId4">
            <a:extLst>
              <a:ext uri="{28A0092B-C50C-407E-A947-70E740481C1C}">
                <a14:useLocalDpi xmlns:a14="http://schemas.microsoft.com/office/drawing/2010/main" val="0"/>
              </a:ext>
            </a:extLst>
          </a:blip>
          <a:srcRect t="69020"/>
          <a:stretch/>
        </p:blipFill>
        <p:spPr>
          <a:xfrm>
            <a:off x="5024971" y="7554011"/>
            <a:ext cx="2483624" cy="1088073"/>
          </a:xfrm>
          <a:prstGeom prst="rect">
            <a:avLst/>
          </a:prstGeom>
        </p:spPr>
      </p:pic>
    </p:spTree>
    <p:extLst>
      <p:ext uri="{BB962C8B-B14F-4D97-AF65-F5344CB8AC3E}">
        <p14:creationId xmlns:p14="http://schemas.microsoft.com/office/powerpoint/2010/main" val="788061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BAAEAC3-6AF6-42FD-22CA-AEC18DD554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639692" y="4606761"/>
            <a:ext cx="1711688" cy="962825"/>
          </a:xfrm>
          <a:prstGeom prst="rect">
            <a:avLst/>
          </a:prstGeom>
        </p:spPr>
      </p:pic>
      <p:pic>
        <p:nvPicPr>
          <p:cNvPr id="9" name="Image 8">
            <a:extLst>
              <a:ext uri="{FF2B5EF4-FFF2-40B4-BE49-F238E27FC236}">
                <a16:creationId xmlns:a16="http://schemas.microsoft.com/office/drawing/2014/main" id="{C4806257-6EA4-0594-450C-439285995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0274" y="4158900"/>
            <a:ext cx="1889208" cy="1785117"/>
          </a:xfrm>
          <a:prstGeom prst="rect">
            <a:avLst/>
          </a:prstGeom>
        </p:spPr>
      </p:pic>
      <p:sp>
        <p:nvSpPr>
          <p:cNvPr id="16" name="Rectangle 15">
            <a:extLst>
              <a:ext uri="{FF2B5EF4-FFF2-40B4-BE49-F238E27FC236}">
                <a16:creationId xmlns:a16="http://schemas.microsoft.com/office/drawing/2014/main" id="{A9A0D83B-CEC9-BF34-6928-F110C62A9268}"/>
              </a:ext>
            </a:extLst>
          </p:cNvPr>
          <p:cNvSpPr/>
          <p:nvPr/>
        </p:nvSpPr>
        <p:spPr>
          <a:xfrm>
            <a:off x="1080000" y="14894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532694-98DA-189B-D40C-4EF75BB46357}"/>
              </a:ext>
            </a:extLst>
          </p:cNvPr>
          <p:cNvSpPr txBox="1"/>
          <p:nvPr/>
        </p:nvSpPr>
        <p:spPr>
          <a:xfrm>
            <a:off x="1215862" y="217173"/>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F9B7B629-7511-0A96-26C4-E8359D47B02F}"/>
              </a:ext>
            </a:extLst>
          </p:cNvPr>
          <p:cNvPicPr/>
          <p:nvPr/>
        </p:nvPicPr>
        <p:blipFill>
          <a:blip r:embed="rId4" cstate="print"/>
          <a:stretch>
            <a:fillRect/>
          </a:stretch>
        </p:blipFill>
        <p:spPr>
          <a:xfrm>
            <a:off x="6242261" y="244786"/>
            <a:ext cx="595570" cy="716058"/>
          </a:xfrm>
          <a:prstGeom prst="rect">
            <a:avLst/>
          </a:prstGeom>
        </p:spPr>
      </p:pic>
      <p:sp>
        <p:nvSpPr>
          <p:cNvPr id="20" name="Rectangle 19">
            <a:extLst>
              <a:ext uri="{FF2B5EF4-FFF2-40B4-BE49-F238E27FC236}">
                <a16:creationId xmlns:a16="http://schemas.microsoft.com/office/drawing/2014/main" id="{EDA43CD9-9877-8AB3-B777-D3B27AE45301}"/>
              </a:ext>
            </a:extLst>
          </p:cNvPr>
          <p:cNvSpPr/>
          <p:nvPr/>
        </p:nvSpPr>
        <p:spPr>
          <a:xfrm>
            <a:off x="160268" y="5991192"/>
            <a:ext cx="7399407" cy="331084"/>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ELSASSPUTZ DU 16 MARS 2024</a:t>
            </a:r>
          </a:p>
        </p:txBody>
      </p:sp>
      <p:sp>
        <p:nvSpPr>
          <p:cNvPr id="24" name="Rectangle 23">
            <a:extLst>
              <a:ext uri="{FF2B5EF4-FFF2-40B4-BE49-F238E27FC236}">
                <a16:creationId xmlns:a16="http://schemas.microsoft.com/office/drawing/2014/main" id="{F49C4717-7239-E46D-5B46-553AAFEAC78D}"/>
              </a:ext>
            </a:extLst>
          </p:cNvPr>
          <p:cNvSpPr/>
          <p:nvPr/>
        </p:nvSpPr>
        <p:spPr>
          <a:xfrm>
            <a:off x="142767" y="1107098"/>
            <a:ext cx="7416908" cy="317240"/>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HOTEL A HIRONDELLES</a:t>
            </a:r>
          </a:p>
        </p:txBody>
      </p:sp>
      <p:sp>
        <p:nvSpPr>
          <p:cNvPr id="25" name="ZoneTexte 24">
            <a:extLst>
              <a:ext uri="{FF2B5EF4-FFF2-40B4-BE49-F238E27FC236}">
                <a16:creationId xmlns:a16="http://schemas.microsoft.com/office/drawing/2014/main" id="{3A0EB0B2-149A-F79E-7A27-F0F313A7244E}"/>
              </a:ext>
            </a:extLst>
          </p:cNvPr>
          <p:cNvSpPr txBox="1"/>
          <p:nvPr/>
        </p:nvSpPr>
        <p:spPr>
          <a:xfrm>
            <a:off x="166731" y="6399802"/>
            <a:ext cx="7232675" cy="2800767"/>
          </a:xfrm>
          <a:prstGeom prst="rect">
            <a:avLst/>
          </a:prstGeom>
          <a:noFill/>
        </p:spPr>
        <p:txBody>
          <a:bodyPr wrap="square">
            <a:spAutoFit/>
          </a:bodyPr>
          <a:lstStyle/>
          <a:p>
            <a:pPr algn="just"/>
            <a:r>
              <a:rPr lang="fr-FR" sz="1100" dirty="0">
                <a:latin typeface="Montserrat Light" panose="00000400000000000000" pitchFamily="2" charset="0"/>
              </a:rPr>
              <a:t>Un bon nombre de participants avec quasiment des habitants de tous les quartiers, mais aussi des personnes venant d’autres communes ! C’est donc près d’une trentaine de personnes qui ont aidé à ramasser 32 sacs de déchets. (+4 par rapport aux années précédentes…)</a:t>
            </a:r>
          </a:p>
          <a:p>
            <a:pPr algn="just"/>
            <a:endParaRPr lang="fr-FR" sz="1100" dirty="0">
              <a:latin typeface="Montserrat Light" panose="00000400000000000000" pitchFamily="2" charset="0"/>
            </a:endParaRPr>
          </a:p>
          <a:p>
            <a:pPr algn="just"/>
            <a:r>
              <a:rPr lang="fr-FR" sz="1100" dirty="0">
                <a:latin typeface="Montserrat Light" panose="00000400000000000000" pitchFamily="2" charset="0"/>
              </a:rPr>
              <a:t>A noter que grâce à cette mobilisation cette année, </a:t>
            </a:r>
            <a:r>
              <a:rPr lang="fr-FR" sz="1100" b="1" dirty="0">
                <a:latin typeface="Montserrat Light" panose="00000400000000000000" pitchFamily="2" charset="0"/>
              </a:rPr>
              <a:t>nous avons pu étendre les sites nettoyés, et ce, en un temps record !! :</a:t>
            </a:r>
            <a:r>
              <a:rPr lang="fr-FR" sz="1100" dirty="0">
                <a:latin typeface="Montserrat Light" panose="00000400000000000000" pitchFamily="2" charset="0"/>
              </a:rPr>
              <a:t> 01H30 pour la départementale entre Moto Martin et la station de lavage, la rue des mûriers, la zone artisanale, les parkings piscine et tennis, la fin de la route de Mulhouse ainsi que les berges de l’Ill.</a:t>
            </a:r>
          </a:p>
          <a:p>
            <a:pPr algn="just"/>
            <a:endParaRPr lang="fr-FR" sz="1100" dirty="0">
              <a:latin typeface="Montserrat Light" panose="00000400000000000000" pitchFamily="2" charset="0"/>
            </a:endParaRPr>
          </a:p>
          <a:p>
            <a:pPr algn="just"/>
            <a:r>
              <a:rPr lang="fr-FR" sz="1100" dirty="0">
                <a:latin typeface="Montserrat Light" panose="00000400000000000000" pitchFamily="2" charset="0"/>
              </a:rPr>
              <a:t>Nous nous posons malheureusement toujours la question de l’origine de ces déchets : que les causes soient des coups de vent ou des personnes irrespectueuses, le constat reste le même.</a:t>
            </a:r>
          </a:p>
          <a:p>
            <a:pPr algn="just"/>
            <a:r>
              <a:rPr lang="fr-FR" sz="1100" dirty="0">
                <a:latin typeface="Montserrat Light" panose="00000400000000000000" pitchFamily="2" charset="0"/>
              </a:rPr>
              <a:t>Ce qui est perceptible et encourageant, c’est l’engagement d’un plus grand nombre de volontaires soucieux d’améliorer notre cadre de vie.</a:t>
            </a:r>
          </a:p>
          <a:p>
            <a:pPr algn="just"/>
            <a:r>
              <a:rPr lang="fr-FR" sz="1100" dirty="0">
                <a:latin typeface="Montserrat Light" panose="00000400000000000000" pitchFamily="2" charset="0"/>
              </a:rPr>
              <a:t>Pour cela : Un grand bravo aux ados, enfants et adultes que nous remercions chaleureusement !</a:t>
            </a:r>
          </a:p>
          <a:p>
            <a:endParaRPr lang="fr-FR" sz="1100" dirty="0">
              <a:latin typeface="Montserrat Light" panose="00000400000000000000" pitchFamily="2" charset="0"/>
            </a:endParaRPr>
          </a:p>
          <a:p>
            <a:pPr algn="l"/>
            <a:endParaRPr lang="fr-FR" sz="1100" i="0" dirty="0">
              <a:solidFill>
                <a:srgbClr val="1B1D1B"/>
              </a:solidFill>
              <a:effectLst/>
              <a:latin typeface="Montserrat Light" panose="00000400000000000000" pitchFamily="2" charset="0"/>
            </a:endParaRPr>
          </a:p>
        </p:txBody>
      </p:sp>
      <p:sp>
        <p:nvSpPr>
          <p:cNvPr id="7" name="ZoneTexte 6">
            <a:extLst>
              <a:ext uri="{FF2B5EF4-FFF2-40B4-BE49-F238E27FC236}">
                <a16:creationId xmlns:a16="http://schemas.microsoft.com/office/drawing/2014/main" id="{C76018EA-9A30-4D18-4E1D-59E388DC67CE}"/>
              </a:ext>
            </a:extLst>
          </p:cNvPr>
          <p:cNvSpPr txBox="1"/>
          <p:nvPr/>
        </p:nvSpPr>
        <p:spPr>
          <a:xfrm>
            <a:off x="166731" y="1570593"/>
            <a:ext cx="7232675" cy="2739211"/>
          </a:xfrm>
          <a:prstGeom prst="rect">
            <a:avLst/>
          </a:prstGeom>
          <a:noFill/>
        </p:spPr>
        <p:txBody>
          <a:bodyPr wrap="square">
            <a:spAutoFit/>
          </a:bodyPr>
          <a:lstStyle/>
          <a:p>
            <a:pPr algn="just"/>
            <a:r>
              <a:rPr lang="fr-FR" sz="1100" b="0" i="0" dirty="0">
                <a:solidFill>
                  <a:srgbClr val="333333"/>
                </a:solidFill>
                <a:effectLst/>
                <a:highlight>
                  <a:srgbClr val="FFFFFF"/>
                </a:highlight>
                <a:latin typeface="Montserrat Light" panose="00000400000000000000" pitchFamily="2" charset="0"/>
              </a:rPr>
              <a:t>Le 25 mars dernier a eu lieu l’inauguration de l’hôtel à hirondelles de TAGOLSHEIM.</a:t>
            </a:r>
          </a:p>
          <a:p>
            <a:pPr algn="just"/>
            <a:endParaRPr lang="fr-FR" sz="1100" b="0" i="0" dirty="0">
              <a:solidFill>
                <a:srgbClr val="333333"/>
              </a:solidFill>
              <a:effectLst/>
              <a:highlight>
                <a:srgbClr val="FFFFFF"/>
              </a:highlight>
              <a:latin typeface="Montserrat Light" panose="00000400000000000000" pitchFamily="2" charset="0"/>
            </a:endParaRPr>
          </a:p>
          <a:p>
            <a:pPr algn="just"/>
            <a:r>
              <a:rPr lang="fr-FR" sz="1100" b="0" i="0" dirty="0">
                <a:solidFill>
                  <a:srgbClr val="333333"/>
                </a:solidFill>
                <a:effectLst/>
                <a:highlight>
                  <a:srgbClr val="FFFFFF"/>
                </a:highlight>
                <a:latin typeface="Montserrat Light" panose="00000400000000000000" pitchFamily="2" charset="0"/>
              </a:rPr>
              <a:t>Si ce dernier a nécessité plusieurs mois entre sa conception et sa réalisation, il a aujourd’hui trouvé sa place dans la commune et fait état d’une cinquantaine de nids fournis par la Ligue de Protection des Oiseaux (L.P.O.).</a:t>
            </a:r>
          </a:p>
          <a:p>
            <a:pPr algn="just"/>
            <a:br>
              <a:rPr lang="fr-FR" sz="1100" b="0" i="0" dirty="0">
                <a:solidFill>
                  <a:srgbClr val="333333"/>
                </a:solidFill>
                <a:effectLst/>
                <a:highlight>
                  <a:srgbClr val="FFFFFF"/>
                </a:highlight>
                <a:latin typeface="Montserrat Light" panose="00000400000000000000" pitchFamily="2" charset="0"/>
              </a:rPr>
            </a:br>
            <a:r>
              <a:rPr lang="fr-FR" sz="1100" dirty="0">
                <a:effectLst/>
                <a:latin typeface="Montserrat Light" panose="00000400000000000000" pitchFamily="2" charset="0"/>
                <a:ea typeface="Times New Roman" panose="02020603050405020304" pitchFamily="18" charset="0"/>
              </a:rPr>
              <a:t>L’inauguration a nécessité la mobilisation de 2 membres de la LPO (dont M. GEYMANN qui s’est occupé de la mise en place des nids), 3 membres de l’équipe municipale de Tagolsheim (M. WERMUTH, Mme NASS  et M. SCHRECK), le responsable de la commission</a:t>
            </a:r>
            <a:r>
              <a:rPr lang="fr-FR" sz="1100" dirty="0">
                <a:solidFill>
                  <a:srgbClr val="222222"/>
                </a:solidFill>
                <a:effectLst/>
                <a:latin typeface="Montserrat Light" panose="00000400000000000000" pitchFamily="2" charset="0"/>
                <a:ea typeface="Times New Roman" panose="02020603050405020304" pitchFamily="18" charset="0"/>
              </a:rPr>
              <a:t> ENVIRONNEMENT, PCAET ET TRANSITION ÉNERGÉTIQUE à la </a:t>
            </a:r>
            <a:r>
              <a:rPr lang="fr-FR" sz="1100" dirty="0" err="1">
                <a:solidFill>
                  <a:srgbClr val="222222"/>
                </a:solidFill>
                <a:effectLst/>
                <a:latin typeface="Montserrat Light" panose="00000400000000000000" pitchFamily="2" charset="0"/>
                <a:ea typeface="Times New Roman" panose="02020603050405020304" pitchFamily="18" charset="0"/>
              </a:rPr>
              <a:t>ComCom</a:t>
            </a:r>
            <a:r>
              <a:rPr lang="fr-FR" sz="1100" dirty="0">
                <a:solidFill>
                  <a:srgbClr val="222222"/>
                </a:solidFill>
                <a:effectLst/>
                <a:latin typeface="Montserrat Light" panose="00000400000000000000" pitchFamily="2" charset="0"/>
                <a:ea typeface="Times New Roman" panose="02020603050405020304" pitchFamily="18" charset="0"/>
              </a:rPr>
              <a:t> Sundgau </a:t>
            </a:r>
            <a:r>
              <a:rPr lang="fr-FR" sz="1100" dirty="0">
                <a:solidFill>
                  <a:srgbClr val="000000"/>
                </a:solidFill>
                <a:effectLst/>
                <a:latin typeface="Montserrat Light" panose="00000400000000000000" pitchFamily="2" charset="0"/>
                <a:ea typeface="Times New Roman" panose="02020603050405020304" pitchFamily="18" charset="0"/>
              </a:rPr>
              <a:t>M. SCHOENIG (également Maire d’Aspach)</a:t>
            </a:r>
            <a:r>
              <a:rPr lang="fr-FR" sz="1100" dirty="0">
                <a:solidFill>
                  <a:srgbClr val="222222"/>
                </a:solidFill>
                <a:effectLst/>
                <a:latin typeface="Montserrat Light" panose="00000400000000000000" pitchFamily="2" charset="0"/>
                <a:ea typeface="Times New Roman" panose="02020603050405020304" pitchFamily="18" charset="0"/>
              </a:rPr>
              <a:t>, les agents techniques de la commune, et une trentaine d'élèves de l’école de TAGOLSHEIM qui, en plus de l’inauguration ont pu bénéficier d’une présentation pédagogique de la part M. GEYMANN le matin même. </a:t>
            </a:r>
            <a:endParaRPr lang="fr-FR" sz="1100" dirty="0">
              <a:effectLst/>
              <a:latin typeface="Montserrat Light" panose="00000400000000000000" pitchFamily="2" charset="0"/>
              <a:ea typeface="Calibri" panose="020F0502020204030204" pitchFamily="34" charset="0"/>
            </a:endParaRPr>
          </a:p>
          <a:p>
            <a:pPr algn="just"/>
            <a:r>
              <a:rPr lang="fr-FR" sz="1800" dirty="0">
                <a:effectLst/>
                <a:latin typeface="Calibri" panose="020F0502020204030204" pitchFamily="34" charset="0"/>
                <a:ea typeface="Times New Roman" panose="02020603050405020304" pitchFamily="18" charset="0"/>
              </a:rPr>
              <a:t> </a:t>
            </a:r>
            <a:r>
              <a:rPr lang="fr-FR" sz="1100" b="0" i="0" dirty="0">
                <a:solidFill>
                  <a:srgbClr val="333333"/>
                </a:solidFill>
                <a:effectLst/>
                <a:highlight>
                  <a:srgbClr val="FFFFFF"/>
                </a:highlight>
                <a:latin typeface="Montserrat Light" panose="00000400000000000000" pitchFamily="2" charset="0"/>
              </a:rPr>
              <a:t>« Il n’est pas certain que les hirondelles nichent déjà cette année dans leur nouvel habitat, il faut compter parfois plusieurs années d’acclimatation » déclare M. GEYMANN. </a:t>
            </a:r>
          </a:p>
        </p:txBody>
      </p:sp>
      <p:pic>
        <p:nvPicPr>
          <p:cNvPr id="14" name="Image 13">
            <a:extLst>
              <a:ext uri="{FF2B5EF4-FFF2-40B4-BE49-F238E27FC236}">
                <a16:creationId xmlns:a16="http://schemas.microsoft.com/office/drawing/2014/main" id="{B467B2BC-EE51-A7A4-5AA6-C3FC9CEEEAE6}"/>
              </a:ext>
            </a:extLst>
          </p:cNvPr>
          <p:cNvPicPr>
            <a:picLocks noChangeAspect="1"/>
          </p:cNvPicPr>
          <p:nvPr/>
        </p:nvPicPr>
        <p:blipFill rotWithShape="1">
          <a:blip r:embed="rId5"/>
          <a:srcRect t="11609"/>
          <a:stretch/>
        </p:blipFill>
        <p:spPr>
          <a:xfrm>
            <a:off x="1656688" y="8876657"/>
            <a:ext cx="4406565" cy="1630233"/>
          </a:xfrm>
          <a:prstGeom prst="rect">
            <a:avLst/>
          </a:prstGeom>
        </p:spPr>
      </p:pic>
      <p:pic>
        <p:nvPicPr>
          <p:cNvPr id="5" name="Picture 2" descr="Animaux - Oiseaux - L'hirondelle">
            <a:extLst>
              <a:ext uri="{FF2B5EF4-FFF2-40B4-BE49-F238E27FC236}">
                <a16:creationId xmlns:a16="http://schemas.microsoft.com/office/drawing/2014/main" id="{227DAF7E-9B66-F129-3044-486BC73CDA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194" y="4532680"/>
            <a:ext cx="869806" cy="115852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F008CD39-C17A-A9BB-FFC0-CCE822D9EBEA}"/>
              </a:ext>
            </a:extLst>
          </p:cNvPr>
          <p:cNvSpPr txBox="1"/>
          <p:nvPr/>
        </p:nvSpPr>
        <p:spPr>
          <a:xfrm>
            <a:off x="1146619" y="4387330"/>
            <a:ext cx="2800884" cy="1615827"/>
          </a:xfrm>
          <a:prstGeom prst="rect">
            <a:avLst/>
          </a:prstGeom>
          <a:noFill/>
        </p:spPr>
        <p:txBody>
          <a:bodyPr wrap="square">
            <a:spAutoFit/>
          </a:bodyPr>
          <a:lstStyle/>
          <a:p>
            <a:pPr algn="just"/>
            <a:r>
              <a:rPr lang="fr-FR" sz="1100" b="0" i="0" dirty="0">
                <a:solidFill>
                  <a:srgbClr val="333333"/>
                </a:solidFill>
                <a:effectLst/>
                <a:highlight>
                  <a:srgbClr val="FFFFFF"/>
                </a:highlight>
                <a:latin typeface="Montserrat Light" panose="00000400000000000000" pitchFamily="2" charset="0"/>
              </a:rPr>
              <a:t>C’est pourquoi, au pied de l’hôtel, nous avons opté pour la mise en place d’un dispositif sonore provisoire qui diffuse le chant des hirondelles afin de les attirer. </a:t>
            </a:r>
          </a:p>
          <a:p>
            <a:pPr algn="l"/>
            <a:br>
              <a:rPr lang="fr-FR" sz="1100" b="0" i="0" dirty="0">
                <a:solidFill>
                  <a:srgbClr val="333333"/>
                </a:solidFill>
                <a:effectLst/>
                <a:highlight>
                  <a:srgbClr val="FFFFFF"/>
                </a:highlight>
                <a:latin typeface="Montserrat Light" panose="00000400000000000000" pitchFamily="2" charset="0"/>
              </a:rPr>
            </a:br>
            <a:r>
              <a:rPr lang="fr-FR" sz="1100" b="0" i="0" dirty="0">
                <a:solidFill>
                  <a:srgbClr val="333333"/>
                </a:solidFill>
                <a:effectLst/>
                <a:highlight>
                  <a:srgbClr val="FFFFFF"/>
                </a:highlight>
                <a:latin typeface="Arial" panose="020B0604020202020204" pitchFamily="34" charset="0"/>
              </a:rPr>
              <a:t>Restons confiants, on dit bien que </a:t>
            </a:r>
          </a:p>
          <a:p>
            <a:pPr algn="l"/>
            <a:r>
              <a:rPr lang="fr-FR" sz="1100" b="0" i="0" dirty="0">
                <a:solidFill>
                  <a:srgbClr val="333333"/>
                </a:solidFill>
                <a:effectLst/>
                <a:highlight>
                  <a:srgbClr val="FFFFFF"/>
                </a:highlight>
                <a:latin typeface="Arial" panose="020B0604020202020204" pitchFamily="34" charset="0"/>
              </a:rPr>
              <a:t>les hirondelles font le printemps… </a:t>
            </a:r>
          </a:p>
          <a:p>
            <a:pPr algn="just" fontAlgn="base"/>
            <a:endParaRPr lang="fr-FR" sz="1100" b="0" dirty="0">
              <a:solidFill>
                <a:srgbClr val="424242"/>
              </a:solidFill>
              <a:effectLst/>
              <a:latin typeface="Montserrat Light" panose="00000400000000000000" pitchFamily="2" charset="0"/>
            </a:endParaRPr>
          </a:p>
        </p:txBody>
      </p:sp>
    </p:spTree>
    <p:extLst>
      <p:ext uri="{BB962C8B-B14F-4D97-AF65-F5344CB8AC3E}">
        <p14:creationId xmlns:p14="http://schemas.microsoft.com/office/powerpoint/2010/main" val="4191232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A0D83B-CEC9-BF34-6928-F110C62A9268}"/>
              </a:ext>
            </a:extLst>
          </p:cNvPr>
          <p:cNvSpPr/>
          <p:nvPr/>
        </p:nvSpPr>
        <p:spPr>
          <a:xfrm>
            <a:off x="1080000" y="14894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532694-98DA-189B-D40C-4EF75BB46357}"/>
              </a:ext>
            </a:extLst>
          </p:cNvPr>
          <p:cNvSpPr txBox="1"/>
          <p:nvPr/>
        </p:nvSpPr>
        <p:spPr>
          <a:xfrm>
            <a:off x="1215862" y="217173"/>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F9B7B629-7511-0A96-26C4-E8359D47B02F}"/>
              </a:ext>
            </a:extLst>
          </p:cNvPr>
          <p:cNvPicPr/>
          <p:nvPr/>
        </p:nvPicPr>
        <p:blipFill>
          <a:blip r:embed="rId2" cstate="print"/>
          <a:stretch>
            <a:fillRect/>
          </a:stretch>
        </p:blipFill>
        <p:spPr>
          <a:xfrm>
            <a:off x="6242261" y="244786"/>
            <a:ext cx="595570" cy="716058"/>
          </a:xfrm>
          <a:prstGeom prst="rect">
            <a:avLst/>
          </a:prstGeom>
        </p:spPr>
      </p:pic>
      <p:sp>
        <p:nvSpPr>
          <p:cNvPr id="2" name="Rectangle 1">
            <a:extLst>
              <a:ext uri="{FF2B5EF4-FFF2-40B4-BE49-F238E27FC236}">
                <a16:creationId xmlns:a16="http://schemas.microsoft.com/office/drawing/2014/main" id="{1384BF9A-B574-33F4-4C38-391910CBCED0}"/>
              </a:ext>
            </a:extLst>
          </p:cNvPr>
          <p:cNvSpPr/>
          <p:nvPr/>
        </p:nvSpPr>
        <p:spPr>
          <a:xfrm>
            <a:off x="142767" y="1017139"/>
            <a:ext cx="7416908" cy="317240"/>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ARBRES DE NAISSANCE</a:t>
            </a:r>
          </a:p>
        </p:txBody>
      </p:sp>
      <p:sp>
        <p:nvSpPr>
          <p:cNvPr id="5" name="Rectangle 2">
            <a:extLst>
              <a:ext uri="{FF2B5EF4-FFF2-40B4-BE49-F238E27FC236}">
                <a16:creationId xmlns:a16="http://schemas.microsoft.com/office/drawing/2014/main" id="{268859D1-53A7-8A5A-8EBD-A131A29A4FBC}"/>
              </a:ext>
            </a:extLst>
          </p:cNvPr>
          <p:cNvSpPr>
            <a:spLocks noChangeArrowheads="1"/>
          </p:cNvSpPr>
          <p:nvPr/>
        </p:nvSpPr>
        <p:spPr bwMode="auto">
          <a:xfrm>
            <a:off x="0" y="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 name="AutoShape 2">
            <a:extLst>
              <a:ext uri="{FF2B5EF4-FFF2-40B4-BE49-F238E27FC236}">
                <a16:creationId xmlns:a16="http://schemas.microsoft.com/office/drawing/2014/main" id="{29B04AE0-84F5-192A-F822-1F09F14DB3F1}"/>
              </a:ext>
            </a:extLst>
          </p:cNvPr>
          <p:cNvSpPr>
            <a:spLocks noChangeAspect="1" noChangeArrowheads="1"/>
          </p:cNvSpPr>
          <p:nvPr/>
        </p:nvSpPr>
        <p:spPr bwMode="auto">
          <a:xfrm>
            <a:off x="3627438" y="51927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2">
            <a:extLst>
              <a:ext uri="{FF2B5EF4-FFF2-40B4-BE49-F238E27FC236}">
                <a16:creationId xmlns:a16="http://schemas.microsoft.com/office/drawing/2014/main" id="{66D24465-6F2F-14CB-401B-8676C278EEDC}"/>
              </a:ext>
            </a:extLst>
          </p:cNvPr>
          <p:cNvSpPr>
            <a:spLocks noChangeAspect="1" noChangeArrowheads="1"/>
          </p:cNvSpPr>
          <p:nvPr/>
        </p:nvSpPr>
        <p:spPr bwMode="auto">
          <a:xfrm>
            <a:off x="3779838" y="53451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Rectangle 11">
            <a:extLst>
              <a:ext uri="{FF2B5EF4-FFF2-40B4-BE49-F238E27FC236}">
                <a16:creationId xmlns:a16="http://schemas.microsoft.com/office/drawing/2014/main" id="{410A3D6A-0BB1-18A0-1A2E-2017CDA79BAD}"/>
              </a:ext>
            </a:extLst>
          </p:cNvPr>
          <p:cNvSpPr/>
          <p:nvPr/>
        </p:nvSpPr>
        <p:spPr>
          <a:xfrm>
            <a:off x="152400" y="7399488"/>
            <a:ext cx="7416908" cy="317240"/>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NUISANCES SONORES quelques rappels</a:t>
            </a:r>
          </a:p>
        </p:txBody>
      </p:sp>
      <p:sp>
        <p:nvSpPr>
          <p:cNvPr id="15" name="ZoneTexte 14">
            <a:extLst>
              <a:ext uri="{FF2B5EF4-FFF2-40B4-BE49-F238E27FC236}">
                <a16:creationId xmlns:a16="http://schemas.microsoft.com/office/drawing/2014/main" id="{C24F681F-F0DB-528D-72DE-0A5A5E566FA9}"/>
              </a:ext>
            </a:extLst>
          </p:cNvPr>
          <p:cNvSpPr txBox="1"/>
          <p:nvPr/>
        </p:nvSpPr>
        <p:spPr>
          <a:xfrm>
            <a:off x="3860854" y="8370488"/>
            <a:ext cx="3475037" cy="1968809"/>
          </a:xfrm>
          <a:prstGeom prst="rect">
            <a:avLst/>
          </a:prstGeom>
          <a:noFill/>
        </p:spPr>
        <p:txBody>
          <a:bodyPr wrap="square">
            <a:spAutoFit/>
          </a:bodyPr>
          <a:lstStyle/>
          <a:p>
            <a:pPr algn="l" fontAlgn="base"/>
            <a:r>
              <a:rPr lang="fr-FR" sz="1100" b="1" u="sng" dirty="0">
                <a:solidFill>
                  <a:srgbClr val="202020"/>
                </a:solidFill>
                <a:latin typeface="Montserrat Light" panose="00000400000000000000" pitchFamily="2" charset="0"/>
              </a:rPr>
              <a:t>PROPRIETAIRES D’ANIMAUX </a:t>
            </a:r>
          </a:p>
          <a:p>
            <a:pPr algn="l" fontAlgn="base"/>
            <a:endParaRPr lang="fr-FR" sz="500" b="1" u="sng" dirty="0">
              <a:solidFill>
                <a:srgbClr val="202020"/>
              </a:solidFill>
              <a:latin typeface="Montserrat Light" panose="00000400000000000000" pitchFamily="2" charset="0"/>
            </a:endParaRPr>
          </a:p>
          <a:p>
            <a:pPr algn="l" fontAlgn="base"/>
            <a:r>
              <a:rPr lang="fr-FR" sz="1100" dirty="0">
                <a:solidFill>
                  <a:srgbClr val="202020"/>
                </a:solidFill>
                <a:latin typeface="Montserrat Light" panose="00000400000000000000" pitchFamily="2" charset="0"/>
              </a:rPr>
              <a:t>Merci de :</a:t>
            </a:r>
          </a:p>
          <a:p>
            <a:pPr algn="l" fontAlgn="base"/>
            <a:endParaRPr lang="fr-FR" sz="1100" dirty="0">
              <a:solidFill>
                <a:srgbClr val="202020"/>
              </a:solidFill>
              <a:latin typeface="Montserrat Light" panose="00000400000000000000" pitchFamily="2" charset="0"/>
            </a:endParaRPr>
          </a:p>
          <a:p>
            <a:pPr marL="171450" indent="-171450" algn="just" fontAlgn="base">
              <a:lnSpc>
                <a:spcPct val="110000"/>
              </a:lnSpc>
              <a:buFont typeface="Arial" panose="020B0604020202020204" pitchFamily="34" charset="0"/>
              <a:buChar char="•"/>
            </a:pPr>
            <a:r>
              <a:rPr lang="fr-FR" sz="1100" dirty="0">
                <a:solidFill>
                  <a:srgbClr val="202020"/>
                </a:solidFill>
                <a:latin typeface="Montserrat Light" panose="00000400000000000000" pitchFamily="2" charset="0"/>
              </a:rPr>
              <a:t>surveiller vos animaux de compagnie </a:t>
            </a:r>
          </a:p>
          <a:p>
            <a:pPr marL="171450" indent="-171450" algn="just" fontAlgn="base">
              <a:lnSpc>
                <a:spcPct val="110000"/>
              </a:lnSpc>
              <a:buFont typeface="Arial" panose="020B0604020202020204" pitchFamily="34" charset="0"/>
              <a:buChar char="•"/>
            </a:pPr>
            <a:r>
              <a:rPr lang="fr-FR" sz="1100" dirty="0">
                <a:solidFill>
                  <a:srgbClr val="202020"/>
                </a:solidFill>
                <a:latin typeface="Montserrat Light" panose="00000400000000000000" pitchFamily="2" charset="0"/>
              </a:rPr>
              <a:t>les tenir en laisse en dehors des propriétés</a:t>
            </a:r>
          </a:p>
          <a:p>
            <a:pPr marL="171450" indent="-171450" algn="just" fontAlgn="base">
              <a:lnSpc>
                <a:spcPct val="110000"/>
              </a:lnSpc>
              <a:buFont typeface="Arial" panose="020B0604020202020204" pitchFamily="34" charset="0"/>
              <a:buChar char="•"/>
            </a:pPr>
            <a:r>
              <a:rPr lang="fr-FR" sz="1100" dirty="0">
                <a:solidFill>
                  <a:srgbClr val="202020"/>
                </a:solidFill>
                <a:latin typeface="Montserrat Light" panose="00000400000000000000" pitchFamily="2" charset="0"/>
              </a:rPr>
              <a:t>ramasser les crottes</a:t>
            </a:r>
          </a:p>
          <a:p>
            <a:pPr marL="171450" indent="-171450" algn="just" fontAlgn="base">
              <a:lnSpc>
                <a:spcPct val="110000"/>
              </a:lnSpc>
              <a:buFont typeface="Arial" panose="020B0604020202020204" pitchFamily="34" charset="0"/>
              <a:buChar char="•"/>
            </a:pPr>
            <a:r>
              <a:rPr lang="fr-FR" sz="1100" dirty="0">
                <a:solidFill>
                  <a:srgbClr val="202020"/>
                </a:solidFill>
                <a:effectLst/>
                <a:latin typeface="Montserrat Light" panose="00000400000000000000" pitchFamily="2" charset="0"/>
              </a:rPr>
              <a:t>s’assurer qu’ils ne génèrent pas de nuisances sonores ou tout autre élément qui porterait atteinte à la tranquillité du voisinage ou à la santé de l’homme.</a:t>
            </a:r>
          </a:p>
        </p:txBody>
      </p:sp>
      <p:cxnSp>
        <p:nvCxnSpPr>
          <p:cNvPr id="47" name="Connecteur droit 46">
            <a:extLst>
              <a:ext uri="{FF2B5EF4-FFF2-40B4-BE49-F238E27FC236}">
                <a16:creationId xmlns:a16="http://schemas.microsoft.com/office/drawing/2014/main" id="{1D2774D2-2B53-64C6-B7C2-FC60900C4996}"/>
              </a:ext>
            </a:extLst>
          </p:cNvPr>
          <p:cNvCxnSpPr>
            <a:cxnSpLocks/>
          </p:cNvCxnSpPr>
          <p:nvPr/>
        </p:nvCxnSpPr>
        <p:spPr>
          <a:xfrm>
            <a:off x="3779837" y="8468700"/>
            <a:ext cx="0" cy="1829942"/>
          </a:xfrm>
          <a:prstGeom prst="line">
            <a:avLst/>
          </a:prstGeom>
          <a:ln w="12700">
            <a:solidFill>
              <a:srgbClr val="3586C7"/>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108081F6-B8F2-B761-2CD3-9E909D83456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20542" t="16736" r="14840" b="12541"/>
          <a:stretch/>
        </p:blipFill>
        <p:spPr bwMode="auto">
          <a:xfrm rot="5400000">
            <a:off x="2325731" y="5023154"/>
            <a:ext cx="2603412" cy="1895963"/>
          </a:xfrm>
          <a:prstGeom prst="rect">
            <a:avLst/>
          </a:prstGeom>
          <a:ln>
            <a:noFill/>
          </a:ln>
          <a:effectLst>
            <a:softEdge rad="31750"/>
          </a:effectLst>
          <a:extLst>
            <a:ext uri="{53640926-AAD7-44D8-BBD7-CCE9431645EC}">
              <a14:shadowObscured xmlns:a14="http://schemas.microsoft.com/office/drawing/2010/main"/>
            </a:ext>
          </a:extLst>
        </p:spPr>
      </p:pic>
      <p:pic>
        <p:nvPicPr>
          <p:cNvPr id="9" name="Image 8">
            <a:extLst>
              <a:ext uri="{FF2B5EF4-FFF2-40B4-BE49-F238E27FC236}">
                <a16:creationId xmlns:a16="http://schemas.microsoft.com/office/drawing/2014/main" id="{A6647F35-3541-02AB-C1AD-E514C2F4DC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758" t="10883" r="17444" b="10777"/>
          <a:stretch/>
        </p:blipFill>
        <p:spPr bwMode="auto">
          <a:xfrm rot="5400000">
            <a:off x="4701543" y="4326761"/>
            <a:ext cx="2269390" cy="2121705"/>
          </a:xfrm>
          <a:prstGeom prst="rect">
            <a:avLst/>
          </a:prstGeom>
          <a:ln>
            <a:noFill/>
          </a:ln>
          <a:effectLst>
            <a:softEdge rad="31750"/>
          </a:effectLst>
          <a:extLst>
            <a:ext uri="{53640926-AAD7-44D8-BBD7-CCE9431645EC}">
              <a14:shadowObscured xmlns:a14="http://schemas.microsoft.com/office/drawing/2010/main"/>
            </a:ext>
          </a:extLst>
        </p:spPr>
      </p:pic>
      <p:pic>
        <p:nvPicPr>
          <p:cNvPr id="10" name="Image 9">
            <a:extLst>
              <a:ext uri="{FF2B5EF4-FFF2-40B4-BE49-F238E27FC236}">
                <a16:creationId xmlns:a16="http://schemas.microsoft.com/office/drawing/2014/main" id="{6116BBEF-1AD1-28A1-AD42-C3093693057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915" t="32306" r="23020" b="19687"/>
          <a:stretch/>
        </p:blipFill>
        <p:spPr bwMode="auto">
          <a:xfrm rot="5400000">
            <a:off x="-320460" y="1969099"/>
            <a:ext cx="2580180" cy="1614171"/>
          </a:xfrm>
          <a:prstGeom prst="rect">
            <a:avLst/>
          </a:prstGeom>
          <a:ln>
            <a:noFill/>
          </a:ln>
          <a:effectLst>
            <a:softEdge rad="31750"/>
          </a:effectLst>
          <a:extLst>
            <a:ext uri="{53640926-AAD7-44D8-BBD7-CCE9431645EC}">
              <a14:shadowObscured xmlns:a14="http://schemas.microsoft.com/office/drawing/2010/main"/>
            </a:ext>
          </a:extLst>
        </p:spPr>
      </p:pic>
      <p:pic>
        <p:nvPicPr>
          <p:cNvPr id="11" name="Image 10">
            <a:extLst>
              <a:ext uri="{FF2B5EF4-FFF2-40B4-BE49-F238E27FC236}">
                <a16:creationId xmlns:a16="http://schemas.microsoft.com/office/drawing/2014/main" id="{CA9931AF-08E2-01FF-403B-D8758F86923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715" t="2995" r="11538" b="2543"/>
          <a:stretch/>
        </p:blipFill>
        <p:spPr bwMode="auto">
          <a:xfrm rot="5400000">
            <a:off x="1811299" y="2065912"/>
            <a:ext cx="2348590" cy="2058354"/>
          </a:xfrm>
          <a:prstGeom prst="rect">
            <a:avLst/>
          </a:prstGeom>
          <a:ln>
            <a:noFill/>
          </a:ln>
          <a:effectLst>
            <a:softEdge rad="31750"/>
          </a:effectLst>
          <a:extLst>
            <a:ext uri="{53640926-AAD7-44D8-BBD7-CCE9431645EC}">
              <a14:shadowObscured xmlns:a14="http://schemas.microsoft.com/office/drawing/2010/main"/>
            </a:ext>
          </a:extLst>
        </p:spPr>
      </p:pic>
      <p:sp>
        <p:nvSpPr>
          <p:cNvPr id="13" name="Rectangle 5">
            <a:extLst>
              <a:ext uri="{FF2B5EF4-FFF2-40B4-BE49-F238E27FC236}">
                <a16:creationId xmlns:a16="http://schemas.microsoft.com/office/drawing/2014/main" id="{8752DFBF-BA23-EA2A-3AD5-F0E220F5008E}"/>
              </a:ext>
            </a:extLst>
          </p:cNvPr>
          <p:cNvSpPr>
            <a:spLocks noChangeArrowheads="1"/>
          </p:cNvSpPr>
          <p:nvPr/>
        </p:nvSpPr>
        <p:spPr bwMode="auto">
          <a:xfrm>
            <a:off x="152400" y="15240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4" name="Rectangle 6">
            <a:extLst>
              <a:ext uri="{FF2B5EF4-FFF2-40B4-BE49-F238E27FC236}">
                <a16:creationId xmlns:a16="http://schemas.microsoft.com/office/drawing/2014/main" id="{719C0939-1413-B6B7-A7DF-0717022445FC}"/>
              </a:ext>
            </a:extLst>
          </p:cNvPr>
          <p:cNvSpPr>
            <a:spLocks noChangeArrowheads="1"/>
          </p:cNvSpPr>
          <p:nvPr/>
        </p:nvSpPr>
        <p:spPr bwMode="auto">
          <a:xfrm>
            <a:off x="4194473" y="1576393"/>
            <a:ext cx="3197627"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Montserrat Light" panose="00000400000000000000" pitchFamily="2" charset="0"/>
                <a:ea typeface="Calibri" panose="020F0502020204030204" pitchFamily="34" charset="0"/>
                <a:cs typeface="Times New Roman" panose="02020603050405020304" pitchFamily="18" charset="0"/>
              </a:rPr>
              <a:t>Comme chaque année, la commune plante un arbre pour symboliser la naissance des enfants nés à Tagolsheim.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latin typeface="Montserrat Light" panose="00000400000000000000" pitchFamily="2"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Montserrat Light" panose="00000400000000000000" pitchFamily="2" charset="0"/>
                <a:ea typeface="Calibri" panose="020F0502020204030204" pitchFamily="34" charset="0"/>
                <a:cs typeface="Times New Roman" panose="02020603050405020304" pitchFamily="18" charset="0"/>
              </a:rPr>
              <a:t>Pour chaque enfant, une petite plaque a été imprimée comportant son prénom, sa date de naissance et l'essence de l'arbre qui l'accompagne.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Montserrat Light" panose="00000400000000000000" pitchFamily="2" charset="0"/>
                <a:ea typeface="Calibri" panose="020F0502020204030204" pitchFamily="34" charset="0"/>
                <a:cs typeface="Times New Roman" panose="02020603050405020304" pitchFamily="18" charset="0"/>
              </a:rPr>
              <a:t>L’année 2023 a vu naitre neuf nouveaux petits tagolsheimois : Maël, Rosie, Issac, Emma, Alma, Agatha, Eliot, Louis et Vaiana.</a:t>
            </a:r>
          </a:p>
          <a:p>
            <a:pPr marL="0" marR="0" lvl="0" indent="0" algn="just" defTabSz="914400" rtl="0" eaLnBrk="0" fontAlgn="base" latinLnBrk="0" hangingPunct="0">
              <a:lnSpc>
                <a:spcPct val="100000"/>
              </a:lnSpc>
              <a:spcBef>
                <a:spcPct val="0"/>
              </a:spcBef>
              <a:spcAft>
                <a:spcPct val="0"/>
              </a:spcAft>
              <a:buClrTx/>
              <a:buSzTx/>
              <a:buFontTx/>
              <a:buNone/>
              <a:tabLst/>
            </a:pPr>
            <a:br>
              <a:rPr kumimoji="0" lang="fr-FR" altLang="fr-FR" sz="1100" b="0" i="0" u="none" strike="noStrike" cap="none" normalizeH="0" baseline="0" dirty="0">
                <a:ln>
                  <a:noFill/>
                </a:ln>
                <a:solidFill>
                  <a:schemeClr val="tx1"/>
                </a:solidFill>
                <a:effectLst/>
                <a:latin typeface="Montserrat Light" panose="00000400000000000000" pitchFamily="2" charset="0"/>
                <a:ea typeface="Calibri" panose="020F0502020204030204" pitchFamily="34" charset="0"/>
                <a:cs typeface="Times New Roman" panose="02020603050405020304" pitchFamily="18" charset="0"/>
              </a:rPr>
            </a:br>
            <a:r>
              <a:rPr kumimoji="0" lang="fr-FR" altLang="fr-FR" sz="1100" b="0" i="0" u="none" strike="noStrike" cap="none" normalizeH="0" baseline="0" dirty="0">
                <a:ln>
                  <a:noFill/>
                </a:ln>
                <a:solidFill>
                  <a:schemeClr val="tx1"/>
                </a:solidFill>
                <a:effectLst/>
                <a:latin typeface="Montserrat Light" panose="00000400000000000000" pitchFamily="2" charset="0"/>
                <a:ea typeface="Calibri" panose="020F0502020204030204" pitchFamily="34" charset="0"/>
                <a:cs typeface="Times New Roman" panose="02020603050405020304" pitchFamily="18" charset="0"/>
              </a:rPr>
              <a:t>Pour chaque enfant une autre essence d'arbre a été choisie : Erable, Bouleau, Châtaignier, Chêne, Tilleul, Merisier …</a:t>
            </a:r>
            <a:endParaRPr kumimoji="0" lang="fr-FR" altLang="fr-FR" sz="1100" b="0" i="0" u="none" strike="noStrike" cap="none" normalizeH="0" baseline="0" dirty="0">
              <a:ln>
                <a:noFill/>
              </a:ln>
              <a:solidFill>
                <a:schemeClr val="tx1"/>
              </a:solidFill>
              <a:effectLst/>
              <a:latin typeface="Montserrat Light" panose="00000400000000000000" pitchFamily="2" charset="0"/>
            </a:endParaRPr>
          </a:p>
        </p:txBody>
      </p:sp>
      <p:sp>
        <p:nvSpPr>
          <p:cNvPr id="18" name="Rectangle 7">
            <a:extLst>
              <a:ext uri="{FF2B5EF4-FFF2-40B4-BE49-F238E27FC236}">
                <a16:creationId xmlns:a16="http://schemas.microsoft.com/office/drawing/2014/main" id="{68D36361-9E3A-B4CE-F064-5A349F87A64B}"/>
              </a:ext>
            </a:extLst>
          </p:cNvPr>
          <p:cNvSpPr>
            <a:spLocks noChangeArrowheads="1"/>
          </p:cNvSpPr>
          <p:nvPr/>
        </p:nvSpPr>
        <p:spPr bwMode="auto">
          <a:xfrm rot="10800000" flipV="1">
            <a:off x="138145" y="4344838"/>
            <a:ext cx="2388910"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Montserrat Light" panose="00000400000000000000" pitchFamily="2" charset="0"/>
                <a:ea typeface="Calibri" panose="020F0502020204030204" pitchFamily="34" charset="0"/>
                <a:cs typeface="Times New Roman" panose="02020603050405020304" pitchFamily="18" charset="0"/>
              </a:rPr>
              <a:t>La plantation a été réalisée le samedi 23 mars.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latin typeface="Montserrat Light" panose="00000400000000000000" pitchFamily="2"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Montserrat Light" panose="00000400000000000000" pitchFamily="2" charset="0"/>
                <a:ea typeface="Calibri" panose="020F0502020204030204" pitchFamily="34" charset="0"/>
                <a:cs typeface="Times New Roman" panose="02020603050405020304" pitchFamily="18" charset="0"/>
              </a:rPr>
              <a:t>Malgré le mauvais temps, les familles ont mis les mains à la pâte pour terminer les plantations des arbres le long de l'étang de Tagolsheim.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Montserrat Light" panose="00000400000000000000" pitchFamily="2" charset="0"/>
                <a:ea typeface="Calibri" panose="020F0502020204030204" pitchFamily="34" charset="0"/>
                <a:cs typeface="Times New Roman" panose="02020603050405020304" pitchFamily="18" charset="0"/>
              </a:rPr>
              <a:t>La matinée s'est achevée par une collation offerte à la salle de l'étang de pêche.</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latin typeface="Montserrat Light" panose="00000400000000000000" pitchFamily="2"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Montserrat Light" panose="00000400000000000000" pitchFamily="2" charset="0"/>
                <a:ea typeface="Calibri" panose="020F0502020204030204" pitchFamily="34" charset="0"/>
                <a:cs typeface="Times New Roman" panose="02020603050405020304" pitchFamily="18" charset="0"/>
              </a:rPr>
              <a:t>Un grand merci à ceux qui nous ont donné un coup de main pour planter ces arbres et pour préparer cette belle matinée.</a:t>
            </a:r>
            <a:endParaRPr kumimoji="0" lang="fr-FR" altLang="fr-FR" sz="1100" b="0" i="0" u="none" strike="noStrike" cap="none" normalizeH="0" baseline="0" dirty="0">
              <a:ln>
                <a:noFill/>
              </a:ln>
              <a:solidFill>
                <a:schemeClr val="tx1"/>
              </a:solidFill>
              <a:effectLst/>
              <a:latin typeface="Montserrat Light" panose="00000400000000000000" pitchFamily="2" charset="0"/>
            </a:endParaRPr>
          </a:p>
        </p:txBody>
      </p:sp>
      <p:pic>
        <p:nvPicPr>
          <p:cNvPr id="6" name="Picture 4" descr="Résultat d’images pour attention">
            <a:extLst>
              <a:ext uri="{FF2B5EF4-FFF2-40B4-BE49-F238E27FC236}">
                <a16:creationId xmlns:a16="http://schemas.microsoft.com/office/drawing/2014/main" id="{0BFFEDA4-B471-B34A-9A21-C469FB8A75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7831" y="7801334"/>
            <a:ext cx="649553" cy="571293"/>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BF50BB44-79E6-78ED-30FD-E6773399F3BC}"/>
              </a:ext>
            </a:extLst>
          </p:cNvPr>
          <p:cNvSpPr txBox="1"/>
          <p:nvPr/>
        </p:nvSpPr>
        <p:spPr>
          <a:xfrm>
            <a:off x="218898" y="8346927"/>
            <a:ext cx="3475038" cy="1954381"/>
          </a:xfrm>
          <a:prstGeom prst="rect">
            <a:avLst/>
          </a:prstGeom>
          <a:noFill/>
        </p:spPr>
        <p:txBody>
          <a:bodyPr wrap="square" rtlCol="0">
            <a:spAutoFit/>
          </a:bodyPr>
          <a:lstStyle/>
          <a:p>
            <a:pPr algn="l" fontAlgn="base"/>
            <a:r>
              <a:rPr lang="fr-FR" sz="1100" b="1" u="sng" dirty="0">
                <a:solidFill>
                  <a:srgbClr val="202020"/>
                </a:solidFill>
                <a:latin typeface="Montserrat Light" panose="00000400000000000000" pitchFamily="2" charset="0"/>
              </a:rPr>
              <a:t>TRAVAUX DE BRICOLAGE ET DE JARDINAGE</a:t>
            </a:r>
          </a:p>
          <a:p>
            <a:pPr algn="l" fontAlgn="base"/>
            <a:endParaRPr lang="fr-FR" sz="1100" b="1" dirty="0">
              <a:solidFill>
                <a:srgbClr val="202020"/>
              </a:solidFill>
              <a:effectLst/>
              <a:latin typeface="Montserrat Light" panose="00000400000000000000" pitchFamily="2" charset="0"/>
            </a:endParaRPr>
          </a:p>
          <a:p>
            <a:pPr algn="just" fontAlgn="base"/>
            <a:r>
              <a:rPr lang="fr-FR" sz="1100" dirty="0">
                <a:solidFill>
                  <a:srgbClr val="424242"/>
                </a:solidFill>
                <a:latin typeface="Montserrat Light" panose="00000400000000000000" pitchFamily="2" charset="0"/>
              </a:rPr>
              <a:t>Limitons le bruit !</a:t>
            </a:r>
          </a:p>
          <a:p>
            <a:pPr algn="just" fontAlgn="base"/>
            <a:endParaRPr lang="fr-FR" sz="1100" dirty="0">
              <a:solidFill>
                <a:srgbClr val="424242"/>
              </a:solidFill>
              <a:latin typeface="Montserrat Light" panose="00000400000000000000" pitchFamily="2" charset="0"/>
            </a:endParaRPr>
          </a:p>
          <a:p>
            <a:pPr algn="just" fontAlgn="base"/>
            <a:r>
              <a:rPr lang="fr-FR" sz="1100" b="0" dirty="0">
                <a:solidFill>
                  <a:srgbClr val="424242"/>
                </a:solidFill>
                <a:effectLst/>
                <a:latin typeface="Montserrat Light" panose="00000400000000000000" pitchFamily="2" charset="0"/>
              </a:rPr>
              <a:t>En dehors de ces horaires, nous vous remercions de ne pas faire de bruit :</a:t>
            </a:r>
          </a:p>
          <a:p>
            <a:pPr algn="just" fontAlgn="base"/>
            <a:endParaRPr lang="fr-FR" sz="1100" b="0" dirty="0">
              <a:solidFill>
                <a:srgbClr val="424242"/>
              </a:solidFill>
              <a:effectLst/>
              <a:latin typeface="Montserrat Light" panose="00000400000000000000" pitchFamily="2" charset="0"/>
            </a:endParaRPr>
          </a:p>
          <a:p>
            <a:pPr marL="171450" indent="-171450" algn="just" fontAlgn="base">
              <a:buFont typeface="Arial" panose="020B0604020202020204" pitchFamily="34" charset="0"/>
              <a:buChar char="•"/>
            </a:pPr>
            <a:r>
              <a:rPr lang="fr-FR" sz="1100" b="0" dirty="0">
                <a:solidFill>
                  <a:srgbClr val="424242"/>
                </a:solidFill>
                <a:effectLst/>
                <a:latin typeface="Montserrat Light" panose="00000400000000000000" pitchFamily="2" charset="0"/>
              </a:rPr>
              <a:t>Du lundi au vendredi de 8h00 à 12h00 et de 13h30 à 19h30</a:t>
            </a:r>
          </a:p>
          <a:p>
            <a:pPr marL="171450" indent="-171450" algn="just" fontAlgn="base">
              <a:buFont typeface="Arial" panose="020B0604020202020204" pitchFamily="34" charset="0"/>
              <a:buChar char="•"/>
            </a:pPr>
            <a:endParaRPr lang="fr-FR" sz="1100" dirty="0">
              <a:solidFill>
                <a:srgbClr val="424242"/>
              </a:solidFill>
              <a:latin typeface="Montserrat Light" panose="00000400000000000000" pitchFamily="2" charset="0"/>
            </a:endParaRPr>
          </a:p>
          <a:p>
            <a:pPr marL="171450" indent="-171450" algn="just" fontAlgn="base">
              <a:buFont typeface="Arial" panose="020B0604020202020204" pitchFamily="34" charset="0"/>
              <a:buChar char="•"/>
            </a:pPr>
            <a:r>
              <a:rPr lang="fr-FR" sz="1100" b="0" dirty="0">
                <a:solidFill>
                  <a:srgbClr val="424242"/>
                </a:solidFill>
                <a:effectLst/>
                <a:latin typeface="Montserrat Light" panose="00000400000000000000" pitchFamily="2" charset="0"/>
              </a:rPr>
              <a:t>Le samedi de 8h00 à 12h00 et de 13h30 à 18h</a:t>
            </a:r>
          </a:p>
        </p:txBody>
      </p:sp>
      <p:sp>
        <p:nvSpPr>
          <p:cNvPr id="4" name="Rectangle 7">
            <a:extLst>
              <a:ext uri="{FF2B5EF4-FFF2-40B4-BE49-F238E27FC236}">
                <a16:creationId xmlns:a16="http://schemas.microsoft.com/office/drawing/2014/main" id="{08540D48-5BD4-FE6D-7362-6F400EC848E2}"/>
              </a:ext>
            </a:extLst>
          </p:cNvPr>
          <p:cNvSpPr>
            <a:spLocks noChangeArrowheads="1"/>
          </p:cNvSpPr>
          <p:nvPr/>
        </p:nvSpPr>
        <p:spPr bwMode="auto">
          <a:xfrm rot="10800000" flipV="1">
            <a:off x="138144" y="7815051"/>
            <a:ext cx="675894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Montserrat Light" panose="00000400000000000000" pitchFamily="2" charset="0"/>
                <a:ea typeface="Calibri" panose="020F0502020204030204" pitchFamily="34" charset="0"/>
                <a:cs typeface="Times New Roman" panose="02020603050405020304" pitchFamily="18" charset="0"/>
              </a:rPr>
              <a:t>A l’approche des beaux jours, nous tenons à vous rappeler quelques règles de savoir vivre afin de veiller au respect les uns des autres. </a:t>
            </a:r>
            <a:endParaRPr kumimoji="0" lang="fr-FR" altLang="fr-FR" sz="1100" b="0" i="0" u="none" strike="noStrike" cap="none" normalizeH="0" baseline="0" dirty="0">
              <a:ln>
                <a:noFill/>
              </a:ln>
              <a:solidFill>
                <a:schemeClr val="tx1"/>
              </a:solidFill>
              <a:effectLst/>
              <a:latin typeface="Montserrat Light" panose="00000400000000000000" pitchFamily="2" charset="0"/>
            </a:endParaRPr>
          </a:p>
        </p:txBody>
      </p:sp>
    </p:spTree>
    <p:extLst>
      <p:ext uri="{BB962C8B-B14F-4D97-AF65-F5344CB8AC3E}">
        <p14:creationId xmlns:p14="http://schemas.microsoft.com/office/powerpoint/2010/main" val="1072976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A0D83B-CEC9-BF34-6928-F110C62A9268}"/>
              </a:ext>
            </a:extLst>
          </p:cNvPr>
          <p:cNvSpPr/>
          <p:nvPr/>
        </p:nvSpPr>
        <p:spPr>
          <a:xfrm>
            <a:off x="1080000" y="14894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532694-98DA-189B-D40C-4EF75BB46357}"/>
              </a:ext>
            </a:extLst>
          </p:cNvPr>
          <p:cNvSpPr txBox="1"/>
          <p:nvPr/>
        </p:nvSpPr>
        <p:spPr>
          <a:xfrm>
            <a:off x="1215862" y="217173"/>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F9B7B629-7511-0A96-26C4-E8359D47B02F}"/>
              </a:ext>
            </a:extLst>
          </p:cNvPr>
          <p:cNvPicPr/>
          <p:nvPr/>
        </p:nvPicPr>
        <p:blipFill>
          <a:blip r:embed="rId2" cstate="print"/>
          <a:stretch>
            <a:fillRect/>
          </a:stretch>
        </p:blipFill>
        <p:spPr>
          <a:xfrm>
            <a:off x="6242261" y="244786"/>
            <a:ext cx="595570" cy="716058"/>
          </a:xfrm>
          <a:prstGeom prst="rect">
            <a:avLst/>
          </a:prstGeom>
        </p:spPr>
      </p:pic>
      <p:sp>
        <p:nvSpPr>
          <p:cNvPr id="2" name="Rectangle 1">
            <a:extLst>
              <a:ext uri="{FF2B5EF4-FFF2-40B4-BE49-F238E27FC236}">
                <a16:creationId xmlns:a16="http://schemas.microsoft.com/office/drawing/2014/main" id="{1384BF9A-B574-33F4-4C38-391910CBCED0}"/>
              </a:ext>
            </a:extLst>
          </p:cNvPr>
          <p:cNvSpPr/>
          <p:nvPr/>
        </p:nvSpPr>
        <p:spPr>
          <a:xfrm>
            <a:off x="142767" y="1017139"/>
            <a:ext cx="7416908" cy="317240"/>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TRAVAUX ROUTE DE MULHOUSE </a:t>
            </a:r>
          </a:p>
        </p:txBody>
      </p:sp>
      <p:sp>
        <p:nvSpPr>
          <p:cNvPr id="5" name="Rectangle 2">
            <a:extLst>
              <a:ext uri="{FF2B5EF4-FFF2-40B4-BE49-F238E27FC236}">
                <a16:creationId xmlns:a16="http://schemas.microsoft.com/office/drawing/2014/main" id="{268859D1-53A7-8A5A-8EBD-A131A29A4FBC}"/>
              </a:ext>
            </a:extLst>
          </p:cNvPr>
          <p:cNvSpPr>
            <a:spLocks noChangeArrowheads="1"/>
          </p:cNvSpPr>
          <p:nvPr/>
        </p:nvSpPr>
        <p:spPr bwMode="auto">
          <a:xfrm>
            <a:off x="0" y="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 name="AutoShape 2">
            <a:extLst>
              <a:ext uri="{FF2B5EF4-FFF2-40B4-BE49-F238E27FC236}">
                <a16:creationId xmlns:a16="http://schemas.microsoft.com/office/drawing/2014/main" id="{29B04AE0-84F5-192A-F822-1F09F14DB3F1}"/>
              </a:ext>
            </a:extLst>
          </p:cNvPr>
          <p:cNvSpPr>
            <a:spLocks noChangeAspect="1" noChangeArrowheads="1"/>
          </p:cNvSpPr>
          <p:nvPr/>
        </p:nvSpPr>
        <p:spPr bwMode="auto">
          <a:xfrm>
            <a:off x="3627438" y="51927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2">
            <a:extLst>
              <a:ext uri="{FF2B5EF4-FFF2-40B4-BE49-F238E27FC236}">
                <a16:creationId xmlns:a16="http://schemas.microsoft.com/office/drawing/2014/main" id="{66D24465-6F2F-14CB-401B-8676C278EEDC}"/>
              </a:ext>
            </a:extLst>
          </p:cNvPr>
          <p:cNvSpPr>
            <a:spLocks noChangeAspect="1" noChangeArrowheads="1"/>
          </p:cNvSpPr>
          <p:nvPr/>
        </p:nvSpPr>
        <p:spPr bwMode="auto">
          <a:xfrm>
            <a:off x="3779838" y="53451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Rectangle 11">
            <a:extLst>
              <a:ext uri="{FF2B5EF4-FFF2-40B4-BE49-F238E27FC236}">
                <a16:creationId xmlns:a16="http://schemas.microsoft.com/office/drawing/2014/main" id="{410A3D6A-0BB1-18A0-1A2E-2017CDA79BAD}"/>
              </a:ext>
            </a:extLst>
          </p:cNvPr>
          <p:cNvSpPr/>
          <p:nvPr/>
        </p:nvSpPr>
        <p:spPr>
          <a:xfrm>
            <a:off x="142767" y="8800406"/>
            <a:ext cx="7416908" cy="317240"/>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FORMALITES POUR LES VACANCES </a:t>
            </a:r>
          </a:p>
        </p:txBody>
      </p:sp>
      <p:sp>
        <p:nvSpPr>
          <p:cNvPr id="15" name="ZoneTexte 14">
            <a:extLst>
              <a:ext uri="{FF2B5EF4-FFF2-40B4-BE49-F238E27FC236}">
                <a16:creationId xmlns:a16="http://schemas.microsoft.com/office/drawing/2014/main" id="{C24F681F-F0DB-528D-72DE-0A5A5E566FA9}"/>
              </a:ext>
            </a:extLst>
          </p:cNvPr>
          <p:cNvSpPr txBox="1"/>
          <p:nvPr/>
        </p:nvSpPr>
        <p:spPr>
          <a:xfrm>
            <a:off x="1554480" y="9344868"/>
            <a:ext cx="5975033" cy="1192762"/>
          </a:xfrm>
          <a:prstGeom prst="rect">
            <a:avLst/>
          </a:prstGeom>
          <a:noFill/>
        </p:spPr>
        <p:txBody>
          <a:bodyPr wrap="square">
            <a:spAutoFit/>
          </a:bodyPr>
          <a:lstStyle/>
          <a:p>
            <a:pPr algn="just" fontAlgn="base">
              <a:lnSpc>
                <a:spcPct val="107000"/>
              </a:lnSpc>
              <a:spcAft>
                <a:spcPts val="800"/>
              </a:spcAft>
            </a:pPr>
            <a:r>
              <a:rPr lang="fr-FR" sz="1100" dirty="0">
                <a:solidFill>
                  <a:srgbClr val="424242"/>
                </a:solidFill>
                <a:latin typeface="Montserrat Light" panose="00000400000000000000" pitchFamily="2" charset="0"/>
                <a:ea typeface="Calibri" panose="020F0502020204030204" pitchFamily="34" charset="0"/>
                <a:cs typeface="Times New Roman" panose="02020603050405020304" pitchFamily="18" charset="0"/>
              </a:rPr>
              <a:t>Les vacances arrivent à grands pas ! </a:t>
            </a:r>
          </a:p>
          <a:p>
            <a:pPr algn="just" fontAlgn="base">
              <a:lnSpc>
                <a:spcPct val="107000"/>
              </a:lnSpc>
              <a:spcAft>
                <a:spcPts val="800"/>
              </a:spcAft>
            </a:pPr>
            <a:r>
              <a:rPr lang="fr-FR" sz="1100" dirty="0">
                <a:solidFill>
                  <a:srgbClr val="424242"/>
                </a:solidFill>
                <a:latin typeface="Montserrat Light" panose="00000400000000000000" pitchFamily="2" charset="0"/>
                <a:ea typeface="Calibri" panose="020F0502020204030204" pitchFamily="34" charset="0"/>
                <a:cs typeface="Times New Roman" panose="02020603050405020304" pitchFamily="18" charset="0"/>
              </a:rPr>
              <a:t>N’oubliez pas de vérifier les dates d’expiration de vos papiers d’identités et d’anticiper leurs renouvellements.</a:t>
            </a:r>
          </a:p>
          <a:p>
            <a:pPr algn="just" fontAlgn="base">
              <a:lnSpc>
                <a:spcPct val="107000"/>
              </a:lnSpc>
              <a:spcAft>
                <a:spcPts val="800"/>
              </a:spcAft>
            </a:pPr>
            <a:r>
              <a:rPr lang="fr-FR" sz="1100" dirty="0">
                <a:solidFill>
                  <a:srgbClr val="424242"/>
                </a:solidFill>
                <a:latin typeface="Montserrat Light" panose="00000400000000000000" pitchFamily="2" charset="0"/>
                <a:ea typeface="Calibri" panose="020F0502020204030204" pitchFamily="34" charset="0"/>
                <a:cs typeface="Times New Roman" panose="02020603050405020304" pitchFamily="18" charset="0"/>
              </a:rPr>
              <a:t>Les cartes d’identités et passeports peuvent désormais être demandés auprès de la mairie d’ILLFURTH. </a:t>
            </a:r>
            <a:endParaRPr lang="fr-FR" sz="1100" kern="100" dirty="0">
              <a:effectLst/>
              <a:latin typeface="Montserrat Light" panose="00000400000000000000" pitchFamily="2" charset="0"/>
              <a:ea typeface="Calibri" panose="020F0502020204030204" pitchFamily="34" charset="0"/>
              <a:cs typeface="Times New Roman" panose="02020603050405020304" pitchFamily="18" charset="0"/>
            </a:endParaRPr>
          </a:p>
        </p:txBody>
      </p:sp>
      <p:pic>
        <p:nvPicPr>
          <p:cNvPr id="1026" name="Picture 2" descr="PASSEPORT CNI - Ville de Chantepie">
            <a:extLst>
              <a:ext uri="{FF2B5EF4-FFF2-40B4-BE49-F238E27FC236}">
                <a16:creationId xmlns:a16="http://schemas.microsoft.com/office/drawing/2014/main" id="{A9125DF1-9789-FE4B-3ACB-EE463A6CF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04" y="9232932"/>
            <a:ext cx="1098669" cy="1304698"/>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A7551821-5BA9-DA3E-7343-8CFB1D524746}"/>
              </a:ext>
            </a:extLst>
          </p:cNvPr>
          <p:cNvSpPr txBox="1"/>
          <p:nvPr/>
        </p:nvSpPr>
        <p:spPr>
          <a:xfrm>
            <a:off x="2038759" y="4033805"/>
            <a:ext cx="5389593" cy="1446550"/>
          </a:xfrm>
          <a:prstGeom prst="rect">
            <a:avLst/>
          </a:prstGeom>
          <a:noFill/>
        </p:spPr>
        <p:txBody>
          <a:bodyPr wrap="square" rtlCol="0">
            <a:spAutoFit/>
          </a:bodyPr>
          <a:lstStyle/>
          <a:p>
            <a:pPr algn="just"/>
            <a:r>
              <a:rPr lang="fr-FR" sz="1100" b="0" i="0" dirty="0">
                <a:solidFill>
                  <a:srgbClr val="232323"/>
                </a:solidFill>
                <a:effectLst/>
                <a:highlight>
                  <a:srgbClr val="FFFFFF"/>
                </a:highlight>
                <a:latin typeface="Montserrat Light" panose="00000400000000000000" pitchFamily="2" charset="0"/>
              </a:rPr>
              <a:t>A l’issue de cette période de travaux, un nouveau sens de circulation automobile sera mis en place : sens unique piscine – Illfurth. Du côté des mobilités douces, un double sens de circulation existera par la création de bandes cyclables de part et d’autre. Un vrai trottoir permettra le déplacement à pied afin de sécuriser les piétons.  </a:t>
            </a:r>
          </a:p>
          <a:p>
            <a:pPr algn="just"/>
            <a:endParaRPr lang="fr-FR" sz="1100" b="0" i="0" dirty="0">
              <a:solidFill>
                <a:srgbClr val="232323"/>
              </a:solidFill>
              <a:effectLst/>
              <a:highlight>
                <a:srgbClr val="FFFFFF"/>
              </a:highlight>
              <a:latin typeface="Montserrat Light" panose="00000400000000000000" pitchFamily="2" charset="0"/>
            </a:endParaRPr>
          </a:p>
          <a:p>
            <a:pPr algn="just"/>
            <a:r>
              <a:rPr lang="fr-FR" sz="1100" b="0" i="0" dirty="0">
                <a:solidFill>
                  <a:srgbClr val="232323"/>
                </a:solidFill>
                <a:effectLst/>
                <a:highlight>
                  <a:srgbClr val="FFFFFF"/>
                </a:highlight>
                <a:latin typeface="Montserrat Light" panose="00000400000000000000" pitchFamily="2" charset="0"/>
              </a:rPr>
              <a:t>Les plans complets sont mis à votre disposition et accessibles sur le site internet de la mairie.</a:t>
            </a:r>
          </a:p>
        </p:txBody>
      </p:sp>
      <p:sp>
        <p:nvSpPr>
          <p:cNvPr id="4" name="Rectangle 3">
            <a:extLst>
              <a:ext uri="{FF2B5EF4-FFF2-40B4-BE49-F238E27FC236}">
                <a16:creationId xmlns:a16="http://schemas.microsoft.com/office/drawing/2014/main" id="{15B0C51D-821B-48DF-33BF-2D42F767E78D}"/>
              </a:ext>
            </a:extLst>
          </p:cNvPr>
          <p:cNvSpPr/>
          <p:nvPr/>
        </p:nvSpPr>
        <p:spPr>
          <a:xfrm>
            <a:off x="142767" y="5593959"/>
            <a:ext cx="7416908" cy="317240"/>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NOUVEAU COMITE DU SIGES</a:t>
            </a:r>
          </a:p>
        </p:txBody>
      </p:sp>
      <p:sp>
        <p:nvSpPr>
          <p:cNvPr id="10" name="ZoneTexte 9">
            <a:extLst>
              <a:ext uri="{FF2B5EF4-FFF2-40B4-BE49-F238E27FC236}">
                <a16:creationId xmlns:a16="http://schemas.microsoft.com/office/drawing/2014/main" id="{C81F0A94-B549-BE22-DA9F-E903A07836C3}"/>
              </a:ext>
            </a:extLst>
          </p:cNvPr>
          <p:cNvSpPr txBox="1"/>
          <p:nvPr/>
        </p:nvSpPr>
        <p:spPr>
          <a:xfrm>
            <a:off x="87103" y="7131754"/>
            <a:ext cx="7214822" cy="1555041"/>
          </a:xfrm>
          <a:prstGeom prst="rect">
            <a:avLst/>
          </a:prstGeom>
          <a:noFill/>
        </p:spPr>
        <p:txBody>
          <a:bodyPr wrap="square" rtlCol="0">
            <a:spAutoFit/>
          </a:bodyPr>
          <a:lstStyle/>
          <a:p>
            <a:pPr algn="just">
              <a:lnSpc>
                <a:spcPct val="107000"/>
              </a:lnSpc>
              <a:spcAft>
                <a:spcPts val="800"/>
              </a:spcAft>
            </a:pPr>
            <a:r>
              <a:rPr lang="fr-FR" sz="1100" kern="100" dirty="0">
                <a:effectLst/>
                <a:latin typeface="Montserrat Light" panose="00000400000000000000" pitchFamily="2" charset="0"/>
                <a:ea typeface="Calibri" panose="020F0502020204030204" pitchFamily="34" charset="0"/>
                <a:cs typeface="Calibri" panose="020F0502020204030204" pitchFamily="34" charset="0"/>
              </a:rPr>
              <a:t>Le Comité, qui gère le Regroupement Pédagogique Intercommunal entre les deux communes, a donc dû être renouvelé avec la mise en place de nouvelles élections. </a:t>
            </a:r>
          </a:p>
          <a:p>
            <a:pPr algn="just">
              <a:lnSpc>
                <a:spcPct val="107000"/>
              </a:lnSpc>
              <a:spcAft>
                <a:spcPts val="800"/>
              </a:spcAft>
            </a:pPr>
            <a:r>
              <a:rPr lang="fr-FR" sz="1100" kern="100" dirty="0">
                <a:effectLst/>
                <a:latin typeface="Montserrat Light" panose="00000400000000000000" pitchFamily="2" charset="0"/>
                <a:ea typeface="Calibri" panose="020F0502020204030204" pitchFamily="34" charset="0"/>
                <a:cs typeface="Calibri" panose="020F0502020204030204" pitchFamily="34" charset="0"/>
              </a:rPr>
              <a:t>La Présidence sera à présent assurée par Madame Anne KLEINHOFFER, Conseillère municipale de Tagolsheim, et la Vice-présidence par Madame Anne-Catherine NAVARRO, Conseillère municipale de Walheim. </a:t>
            </a:r>
          </a:p>
          <a:p>
            <a:pPr algn="just">
              <a:lnSpc>
                <a:spcPct val="107000"/>
              </a:lnSpc>
              <a:spcAft>
                <a:spcPts val="800"/>
              </a:spcAft>
            </a:pPr>
            <a:r>
              <a:rPr lang="fr-FR" sz="1100" kern="100" dirty="0">
                <a:effectLst/>
                <a:latin typeface="Montserrat Light" panose="00000400000000000000" pitchFamily="2" charset="0"/>
                <a:ea typeface="Calibri" panose="020F0502020204030204" pitchFamily="34" charset="0"/>
                <a:cs typeface="Calibri" panose="020F0502020204030204" pitchFamily="34" charset="0"/>
              </a:rPr>
              <a:t>Lors de la dernière réunion, le budget des écoles pour l’année 2024 a été voté représentant une dépense de près de 188 000 € pour les communes de Tagolsheim et Walheim. </a:t>
            </a:r>
          </a:p>
        </p:txBody>
      </p:sp>
      <p:pic>
        <p:nvPicPr>
          <p:cNvPr id="18" name="Image 17">
            <a:extLst>
              <a:ext uri="{FF2B5EF4-FFF2-40B4-BE49-F238E27FC236}">
                <a16:creationId xmlns:a16="http://schemas.microsoft.com/office/drawing/2014/main" id="{5D9E6FC9-F604-9E43-6B4B-59AD09EA6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5632" y="5921387"/>
            <a:ext cx="1423679" cy="1182162"/>
          </a:xfrm>
          <a:prstGeom prst="rect">
            <a:avLst/>
          </a:prstGeom>
        </p:spPr>
      </p:pic>
      <p:sp>
        <p:nvSpPr>
          <p:cNvPr id="20" name="ZoneTexte 19">
            <a:extLst>
              <a:ext uri="{FF2B5EF4-FFF2-40B4-BE49-F238E27FC236}">
                <a16:creationId xmlns:a16="http://schemas.microsoft.com/office/drawing/2014/main" id="{14B9BFB1-D1BD-5CA9-84FD-11C3A7823D8F}"/>
              </a:ext>
            </a:extLst>
          </p:cNvPr>
          <p:cNvSpPr txBox="1"/>
          <p:nvPr/>
        </p:nvSpPr>
        <p:spPr>
          <a:xfrm>
            <a:off x="87103" y="6115971"/>
            <a:ext cx="5868529" cy="987578"/>
          </a:xfrm>
          <a:prstGeom prst="rect">
            <a:avLst/>
          </a:prstGeom>
          <a:noFill/>
        </p:spPr>
        <p:txBody>
          <a:bodyPr wrap="square" rtlCol="0">
            <a:spAutoFit/>
          </a:bodyPr>
          <a:lstStyle/>
          <a:p>
            <a:pPr algn="just">
              <a:lnSpc>
                <a:spcPct val="107000"/>
              </a:lnSpc>
              <a:spcAft>
                <a:spcPts val="800"/>
              </a:spcAft>
            </a:pPr>
            <a:r>
              <a:rPr lang="fr-FR" sz="1100" kern="100" dirty="0">
                <a:effectLst/>
                <a:latin typeface="Montserrat Light" panose="00000400000000000000" pitchFamily="2" charset="0"/>
                <a:ea typeface="Calibri" panose="020F0502020204030204" pitchFamily="34" charset="0"/>
                <a:cs typeface="Calibri" panose="020F0502020204030204" pitchFamily="34" charset="0"/>
              </a:rPr>
              <a:t>Le 6 mars dernier, nous avons appris avec beaucoup de tristesse le décès de Madame Corinne BAERENZUNG, Présidente du Syndicat Intercommunal de Gestion Scolaire Tagolsheim-Walheim depuis 2020. Conseillère municipale de Walheim, Corinne était une personne bienveillante et tournée vers le bien-être des enfants, nous la regretterons profondément. </a:t>
            </a:r>
          </a:p>
        </p:txBody>
      </p:sp>
      <p:pic>
        <p:nvPicPr>
          <p:cNvPr id="23" name="Image 22">
            <a:extLst>
              <a:ext uri="{FF2B5EF4-FFF2-40B4-BE49-F238E27FC236}">
                <a16:creationId xmlns:a16="http://schemas.microsoft.com/office/drawing/2014/main" id="{1D83B77D-3189-6DD4-920E-3A8AA1D07F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6029" y="3428756"/>
            <a:ext cx="2259625" cy="1694719"/>
          </a:xfrm>
          <a:prstGeom prst="rect">
            <a:avLst/>
          </a:prstGeom>
        </p:spPr>
      </p:pic>
      <p:pic>
        <p:nvPicPr>
          <p:cNvPr id="25" name="Image 24">
            <a:extLst>
              <a:ext uri="{FF2B5EF4-FFF2-40B4-BE49-F238E27FC236}">
                <a16:creationId xmlns:a16="http://schemas.microsoft.com/office/drawing/2014/main" id="{A961F6F9-C1EE-9D2E-CA9D-7F1011B11CEE}"/>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2000"/>
                    </a14:imgEffect>
                  </a14:imgLayer>
                </a14:imgProps>
              </a:ext>
              <a:ext uri="{28A0092B-C50C-407E-A947-70E740481C1C}">
                <a14:useLocalDpi xmlns:a14="http://schemas.microsoft.com/office/drawing/2010/main" val="0"/>
              </a:ext>
            </a:extLst>
          </a:blip>
          <a:srcRect l="11779" r="25170"/>
          <a:stretch/>
        </p:blipFill>
        <p:spPr>
          <a:xfrm rot="5400000">
            <a:off x="5628161" y="1221717"/>
            <a:ext cx="1633925" cy="1943573"/>
          </a:xfrm>
          <a:prstGeom prst="rect">
            <a:avLst/>
          </a:prstGeom>
        </p:spPr>
      </p:pic>
      <p:sp>
        <p:nvSpPr>
          <p:cNvPr id="26" name="ZoneTexte 25">
            <a:extLst>
              <a:ext uri="{FF2B5EF4-FFF2-40B4-BE49-F238E27FC236}">
                <a16:creationId xmlns:a16="http://schemas.microsoft.com/office/drawing/2014/main" id="{75911DC9-6ED7-1436-5359-9E23A701AEC0}"/>
              </a:ext>
            </a:extLst>
          </p:cNvPr>
          <p:cNvSpPr txBox="1"/>
          <p:nvPr/>
        </p:nvSpPr>
        <p:spPr>
          <a:xfrm>
            <a:off x="87103" y="1534757"/>
            <a:ext cx="5242543" cy="1277273"/>
          </a:xfrm>
          <a:prstGeom prst="rect">
            <a:avLst/>
          </a:prstGeom>
          <a:noFill/>
        </p:spPr>
        <p:txBody>
          <a:bodyPr wrap="square" rtlCol="0">
            <a:spAutoFit/>
          </a:bodyPr>
          <a:lstStyle/>
          <a:p>
            <a:pPr algn="just"/>
            <a:r>
              <a:rPr lang="fr-FR" sz="1100" b="0" i="0" dirty="0">
                <a:solidFill>
                  <a:srgbClr val="232323"/>
                </a:solidFill>
                <a:effectLst/>
                <a:highlight>
                  <a:srgbClr val="FFFFFF"/>
                </a:highlight>
                <a:latin typeface="Montserrat Light" panose="00000400000000000000" pitchFamily="2" charset="0"/>
              </a:rPr>
              <a:t>Nous vous l’annonçons depuis plusieurs mois, les travaux de réaménagement de la route de Mulhouse se poursuivent.</a:t>
            </a:r>
          </a:p>
          <a:p>
            <a:pPr algn="just"/>
            <a:endParaRPr lang="fr-FR" sz="1100" b="0" i="0" dirty="0">
              <a:solidFill>
                <a:srgbClr val="232323"/>
              </a:solidFill>
              <a:effectLst/>
              <a:highlight>
                <a:srgbClr val="FFFFFF"/>
              </a:highlight>
              <a:latin typeface="Montserrat Light" panose="00000400000000000000" pitchFamily="2" charset="0"/>
            </a:endParaRPr>
          </a:p>
          <a:p>
            <a:pPr algn="just"/>
            <a:r>
              <a:rPr lang="fr-FR" sz="1100" i="0" dirty="0">
                <a:solidFill>
                  <a:srgbClr val="232323"/>
                </a:solidFill>
                <a:effectLst/>
                <a:highlight>
                  <a:srgbClr val="FFFFFF"/>
                </a:highlight>
                <a:latin typeface="Montserrat Light" panose="00000400000000000000" pitchFamily="2" charset="0"/>
              </a:rPr>
              <a:t>Depuis début avril, l’entreprise EIFFAGE a démarré le chantier par la reprise des bordures et l’aménagement d’un trottoir.</a:t>
            </a:r>
          </a:p>
          <a:p>
            <a:pPr algn="just"/>
            <a:r>
              <a:rPr lang="fr-FR" sz="1100" dirty="0">
                <a:solidFill>
                  <a:srgbClr val="232323"/>
                </a:solidFill>
                <a:highlight>
                  <a:srgbClr val="FFFFFF"/>
                </a:highlight>
                <a:latin typeface="Montserrat Light" panose="00000400000000000000" pitchFamily="2" charset="0"/>
              </a:rPr>
              <a:t>La circulation est donc interdite </a:t>
            </a:r>
            <a:r>
              <a:rPr lang="fr-FR" sz="1100" i="0" dirty="0">
                <a:solidFill>
                  <a:srgbClr val="232323"/>
                </a:solidFill>
                <a:effectLst/>
                <a:highlight>
                  <a:srgbClr val="FFFFFF"/>
                </a:highlight>
                <a:latin typeface="Montserrat Light" panose="00000400000000000000" pitchFamily="2" charset="0"/>
              </a:rPr>
              <a:t>(sauf riverains) de la piscine jusqu’à Illfurth. </a:t>
            </a:r>
          </a:p>
        </p:txBody>
      </p:sp>
      <p:sp>
        <p:nvSpPr>
          <p:cNvPr id="27" name="ZoneTexte 26">
            <a:extLst>
              <a:ext uri="{FF2B5EF4-FFF2-40B4-BE49-F238E27FC236}">
                <a16:creationId xmlns:a16="http://schemas.microsoft.com/office/drawing/2014/main" id="{E3BD93EC-BEAC-C664-99EF-6AA509E9671B}"/>
              </a:ext>
            </a:extLst>
          </p:cNvPr>
          <p:cNvSpPr txBox="1"/>
          <p:nvPr/>
        </p:nvSpPr>
        <p:spPr>
          <a:xfrm>
            <a:off x="2038759" y="3009227"/>
            <a:ext cx="5340551" cy="938719"/>
          </a:xfrm>
          <a:prstGeom prst="rect">
            <a:avLst/>
          </a:prstGeom>
          <a:noFill/>
        </p:spPr>
        <p:txBody>
          <a:bodyPr wrap="square" rtlCol="0">
            <a:spAutoFit/>
          </a:bodyPr>
          <a:lstStyle/>
          <a:p>
            <a:pPr algn="just">
              <a:buFont typeface="Arial" panose="020B0604020202020204" pitchFamily="34" charset="0"/>
              <a:buChar char="•"/>
            </a:pPr>
            <a:endParaRPr lang="fr-FR" sz="1100" b="0" i="0" dirty="0">
              <a:solidFill>
                <a:srgbClr val="232323"/>
              </a:solidFill>
              <a:effectLst/>
              <a:highlight>
                <a:srgbClr val="FFFFFF"/>
              </a:highlight>
              <a:latin typeface="Montserrat Light" panose="00000400000000000000" pitchFamily="2" charset="0"/>
            </a:endParaRPr>
          </a:p>
          <a:p>
            <a:pPr algn="just"/>
            <a:r>
              <a:rPr lang="fr-FR" sz="1100" b="0" i="0" dirty="0">
                <a:solidFill>
                  <a:srgbClr val="232323"/>
                </a:solidFill>
                <a:effectLst/>
                <a:highlight>
                  <a:srgbClr val="FFFFFF"/>
                </a:highlight>
                <a:latin typeface="Montserrat Light" panose="00000400000000000000" pitchFamily="2" charset="0"/>
              </a:rPr>
              <a:t>Ces travaux sont prévus jusqu’à mi juin. Durant cette période, et conscient des désagréments que ce chantier va occasionner, nous comptons sur votre compréhension, votre civisme et votre prudence pour la sécurité de tous.</a:t>
            </a:r>
          </a:p>
        </p:txBody>
      </p:sp>
    </p:spTree>
    <p:extLst>
      <p:ext uri="{BB962C8B-B14F-4D97-AF65-F5344CB8AC3E}">
        <p14:creationId xmlns:p14="http://schemas.microsoft.com/office/powerpoint/2010/main" val="253222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A0D83B-CEC9-BF34-6928-F110C62A9268}"/>
              </a:ext>
            </a:extLst>
          </p:cNvPr>
          <p:cNvSpPr/>
          <p:nvPr/>
        </p:nvSpPr>
        <p:spPr>
          <a:xfrm>
            <a:off x="1080000" y="14894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532694-98DA-189B-D40C-4EF75BB46357}"/>
              </a:ext>
            </a:extLst>
          </p:cNvPr>
          <p:cNvSpPr txBox="1"/>
          <p:nvPr/>
        </p:nvSpPr>
        <p:spPr>
          <a:xfrm>
            <a:off x="1215862" y="217173"/>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F9B7B629-7511-0A96-26C4-E8359D47B02F}"/>
              </a:ext>
            </a:extLst>
          </p:cNvPr>
          <p:cNvPicPr/>
          <p:nvPr/>
        </p:nvPicPr>
        <p:blipFill>
          <a:blip r:embed="rId2" cstate="print"/>
          <a:stretch>
            <a:fillRect/>
          </a:stretch>
        </p:blipFill>
        <p:spPr>
          <a:xfrm>
            <a:off x="6242261" y="244786"/>
            <a:ext cx="595570" cy="716058"/>
          </a:xfrm>
          <a:prstGeom prst="rect">
            <a:avLst/>
          </a:prstGeom>
        </p:spPr>
      </p:pic>
      <p:sp>
        <p:nvSpPr>
          <p:cNvPr id="2" name="Rectangle 1">
            <a:extLst>
              <a:ext uri="{FF2B5EF4-FFF2-40B4-BE49-F238E27FC236}">
                <a16:creationId xmlns:a16="http://schemas.microsoft.com/office/drawing/2014/main" id="{1384BF9A-B574-33F4-4C38-391910CBCED0}"/>
              </a:ext>
            </a:extLst>
          </p:cNvPr>
          <p:cNvSpPr/>
          <p:nvPr/>
        </p:nvSpPr>
        <p:spPr>
          <a:xfrm>
            <a:off x="71383" y="1014703"/>
            <a:ext cx="7416908" cy="317240"/>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L’INTERVIEW DU MOIS : Adeline KOPACKI</a:t>
            </a:r>
          </a:p>
        </p:txBody>
      </p:sp>
      <p:sp>
        <p:nvSpPr>
          <p:cNvPr id="5" name="Rectangle 2">
            <a:extLst>
              <a:ext uri="{FF2B5EF4-FFF2-40B4-BE49-F238E27FC236}">
                <a16:creationId xmlns:a16="http://schemas.microsoft.com/office/drawing/2014/main" id="{268859D1-53A7-8A5A-8EBD-A131A29A4FBC}"/>
              </a:ext>
            </a:extLst>
          </p:cNvPr>
          <p:cNvSpPr>
            <a:spLocks noChangeArrowheads="1"/>
          </p:cNvSpPr>
          <p:nvPr/>
        </p:nvSpPr>
        <p:spPr bwMode="auto">
          <a:xfrm>
            <a:off x="0" y="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 name="AutoShape 2">
            <a:extLst>
              <a:ext uri="{FF2B5EF4-FFF2-40B4-BE49-F238E27FC236}">
                <a16:creationId xmlns:a16="http://schemas.microsoft.com/office/drawing/2014/main" id="{29B04AE0-84F5-192A-F822-1F09F14DB3F1}"/>
              </a:ext>
            </a:extLst>
          </p:cNvPr>
          <p:cNvSpPr>
            <a:spLocks noChangeAspect="1" noChangeArrowheads="1"/>
          </p:cNvSpPr>
          <p:nvPr/>
        </p:nvSpPr>
        <p:spPr bwMode="auto">
          <a:xfrm>
            <a:off x="3851220" y="521529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2">
            <a:extLst>
              <a:ext uri="{FF2B5EF4-FFF2-40B4-BE49-F238E27FC236}">
                <a16:creationId xmlns:a16="http://schemas.microsoft.com/office/drawing/2014/main" id="{66D24465-6F2F-14CB-401B-8676C278EEDC}"/>
              </a:ext>
            </a:extLst>
          </p:cNvPr>
          <p:cNvSpPr>
            <a:spLocks noChangeAspect="1" noChangeArrowheads="1"/>
          </p:cNvSpPr>
          <p:nvPr/>
        </p:nvSpPr>
        <p:spPr bwMode="auto">
          <a:xfrm>
            <a:off x="4015037" y="536928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Rectangle 11">
            <a:extLst>
              <a:ext uri="{FF2B5EF4-FFF2-40B4-BE49-F238E27FC236}">
                <a16:creationId xmlns:a16="http://schemas.microsoft.com/office/drawing/2014/main" id="{410A3D6A-0BB1-18A0-1A2E-2017CDA79BAD}"/>
              </a:ext>
            </a:extLst>
          </p:cNvPr>
          <p:cNvSpPr/>
          <p:nvPr/>
        </p:nvSpPr>
        <p:spPr>
          <a:xfrm>
            <a:off x="96611" y="6010822"/>
            <a:ext cx="7416908" cy="317240"/>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PROTECTION DE NOTRE FAUNE LOCALE </a:t>
            </a:r>
          </a:p>
        </p:txBody>
      </p:sp>
      <p:sp>
        <p:nvSpPr>
          <p:cNvPr id="15" name="ZoneTexte 14">
            <a:extLst>
              <a:ext uri="{FF2B5EF4-FFF2-40B4-BE49-F238E27FC236}">
                <a16:creationId xmlns:a16="http://schemas.microsoft.com/office/drawing/2014/main" id="{C24F681F-F0DB-528D-72DE-0A5A5E566FA9}"/>
              </a:ext>
            </a:extLst>
          </p:cNvPr>
          <p:cNvSpPr txBox="1"/>
          <p:nvPr/>
        </p:nvSpPr>
        <p:spPr>
          <a:xfrm>
            <a:off x="3779837" y="6462691"/>
            <a:ext cx="3627436" cy="1271310"/>
          </a:xfrm>
          <a:prstGeom prst="rect">
            <a:avLst/>
          </a:prstGeom>
          <a:noFill/>
        </p:spPr>
        <p:txBody>
          <a:bodyPr wrap="square">
            <a:spAutoFit/>
          </a:bodyPr>
          <a:lstStyle/>
          <a:p>
            <a:pPr algn="just" fontAlgn="base">
              <a:lnSpc>
                <a:spcPct val="107000"/>
              </a:lnSpc>
              <a:spcAft>
                <a:spcPts val="800"/>
              </a:spcAft>
            </a:pPr>
            <a:r>
              <a:rPr lang="fr-FR" sz="1100" dirty="0">
                <a:solidFill>
                  <a:srgbClr val="424242"/>
                </a:solidFill>
                <a:latin typeface="Montserrat Light" panose="00000400000000000000" pitchFamily="2" charset="0"/>
                <a:ea typeface="Calibri" panose="020F0502020204030204" pitchFamily="34" charset="0"/>
                <a:cs typeface="Times New Roman" panose="02020603050405020304" pitchFamily="18" charset="0"/>
              </a:rPr>
              <a:t>Pour les propriétaires de robots tondeuses, il est recommandé de ne pas les programmer à la pénombre ou pendant la nuit.</a:t>
            </a:r>
          </a:p>
          <a:p>
            <a:pPr algn="just" fontAlgn="base">
              <a:lnSpc>
                <a:spcPct val="107000"/>
              </a:lnSpc>
              <a:spcAft>
                <a:spcPts val="800"/>
              </a:spcAft>
            </a:pPr>
            <a:r>
              <a:rPr lang="fr-FR" sz="1100" dirty="0">
                <a:solidFill>
                  <a:srgbClr val="424242"/>
                </a:solidFill>
                <a:latin typeface="Montserrat Light" panose="00000400000000000000" pitchFamily="2" charset="0"/>
                <a:ea typeface="Calibri" panose="020F0502020204030204" pitchFamily="34" charset="0"/>
                <a:cs typeface="Times New Roman" panose="02020603050405020304" pitchFamily="18" charset="0"/>
              </a:rPr>
              <a:t>En effet, c’est à ce moment-là que les hérissons sortent et malheureusement se retrouvent mortellement mutilés.</a:t>
            </a:r>
            <a:endParaRPr lang="fr-FR" sz="1100" kern="100" dirty="0">
              <a:effectLst/>
              <a:latin typeface="Montserrat Light" panose="00000400000000000000" pitchFamily="2"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D4960E34-1063-3488-A8DF-609013967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837" y="1364151"/>
            <a:ext cx="1580604" cy="2119838"/>
          </a:xfrm>
          <a:prstGeom prst="rect">
            <a:avLst/>
          </a:prstGeom>
        </p:spPr>
      </p:pic>
      <p:sp>
        <p:nvSpPr>
          <p:cNvPr id="8" name="ZoneTexte 7">
            <a:extLst>
              <a:ext uri="{FF2B5EF4-FFF2-40B4-BE49-F238E27FC236}">
                <a16:creationId xmlns:a16="http://schemas.microsoft.com/office/drawing/2014/main" id="{1B951E71-61BD-7E34-0A42-ABC50E3F6002}"/>
              </a:ext>
            </a:extLst>
          </p:cNvPr>
          <p:cNvSpPr txBox="1"/>
          <p:nvPr/>
        </p:nvSpPr>
        <p:spPr>
          <a:xfrm>
            <a:off x="152402" y="6505755"/>
            <a:ext cx="3426071" cy="2123658"/>
          </a:xfrm>
          <a:prstGeom prst="rect">
            <a:avLst/>
          </a:prstGeom>
          <a:noFill/>
        </p:spPr>
        <p:txBody>
          <a:bodyPr wrap="square" rtlCol="0">
            <a:spAutoFit/>
          </a:bodyPr>
          <a:lstStyle/>
          <a:p>
            <a:pPr algn="just"/>
            <a:r>
              <a:rPr lang="fr-FR" sz="1100" b="0" dirty="0">
                <a:solidFill>
                  <a:srgbClr val="000000"/>
                </a:solidFill>
                <a:effectLst/>
                <a:highlight>
                  <a:srgbClr val="FFFFFF"/>
                </a:highlight>
                <a:latin typeface="Montserrat Light" panose="00000400000000000000" pitchFamily="2" charset="0"/>
              </a:rPr>
              <a:t>Nos haies hébergent de nombreuses espèces végétales et animales.</a:t>
            </a:r>
            <a:endParaRPr lang="fr-FR" sz="1100" dirty="0">
              <a:solidFill>
                <a:srgbClr val="000000"/>
              </a:solidFill>
              <a:highlight>
                <a:srgbClr val="FFFFFF"/>
              </a:highlight>
              <a:latin typeface="Montserrat Light" panose="00000400000000000000" pitchFamily="2" charset="0"/>
            </a:endParaRPr>
          </a:p>
          <a:p>
            <a:pPr algn="just"/>
            <a:r>
              <a:rPr lang="fr-FR" sz="1100" b="0" dirty="0">
                <a:solidFill>
                  <a:srgbClr val="000000"/>
                </a:solidFill>
                <a:effectLst/>
                <a:highlight>
                  <a:srgbClr val="FFFFFF"/>
                </a:highlight>
                <a:latin typeface="Montserrat Light" panose="00000400000000000000" pitchFamily="2" charset="0"/>
              </a:rPr>
              <a:t>Depuis le 15 mars, la saison de reproduction et de nidification des oiseaux a commencée. Merles noirs, rouge-gorge, pinsons des arbres </a:t>
            </a:r>
            <a:r>
              <a:rPr lang="fr-FR" sz="1100" b="0" i="0" dirty="0">
                <a:solidFill>
                  <a:srgbClr val="000000"/>
                </a:solidFill>
                <a:effectLst/>
                <a:highlight>
                  <a:srgbClr val="FFFFFF"/>
                </a:highlight>
                <a:latin typeface="Montserrat Light" panose="00000400000000000000" pitchFamily="2" charset="0"/>
              </a:rPr>
              <a:t>ou encore verdiers d’Europe utilisent les enfourchures des branches pour accrocher leurs nids.</a:t>
            </a:r>
          </a:p>
          <a:p>
            <a:pPr algn="just"/>
            <a:r>
              <a:rPr lang="fr-FR" sz="1100" dirty="0">
                <a:solidFill>
                  <a:srgbClr val="000000"/>
                </a:solidFill>
                <a:highlight>
                  <a:srgbClr val="FFFFFF"/>
                </a:highlight>
                <a:latin typeface="Montserrat Light" panose="00000400000000000000" pitchFamily="2" charset="0"/>
              </a:rPr>
              <a:t>Il est vivement recommandé de ne pas tailler ses haies et d’élaguer les arbres jusqu’à mi août</a:t>
            </a:r>
            <a:r>
              <a:rPr lang="fr-FR" sz="1100" b="0" i="0" dirty="0">
                <a:solidFill>
                  <a:srgbClr val="000000"/>
                </a:solidFill>
                <a:effectLst/>
                <a:highlight>
                  <a:srgbClr val="FFFFFF"/>
                </a:highlight>
                <a:latin typeface="Montserrat Light" panose="00000400000000000000" pitchFamily="2" charset="0"/>
              </a:rPr>
              <a:t>.</a:t>
            </a:r>
          </a:p>
          <a:p>
            <a:endParaRPr lang="fr-FR" sz="1100" dirty="0">
              <a:latin typeface="Montserrat Light" panose="00000400000000000000" pitchFamily="2" charset="0"/>
            </a:endParaRPr>
          </a:p>
        </p:txBody>
      </p:sp>
      <p:pic>
        <p:nvPicPr>
          <p:cNvPr id="13" name="Image 12">
            <a:extLst>
              <a:ext uri="{FF2B5EF4-FFF2-40B4-BE49-F238E27FC236}">
                <a16:creationId xmlns:a16="http://schemas.microsoft.com/office/drawing/2014/main" id="{6D38DBC1-F514-395F-BFF0-BDAB17350B2D}"/>
              </a:ext>
            </a:extLst>
          </p:cNvPr>
          <p:cNvPicPr>
            <a:picLocks noChangeAspect="1"/>
          </p:cNvPicPr>
          <p:nvPr/>
        </p:nvPicPr>
        <p:blipFill>
          <a:blip r:embed="rId4"/>
          <a:stretch>
            <a:fillRect/>
          </a:stretch>
        </p:blipFill>
        <p:spPr>
          <a:xfrm>
            <a:off x="4557362" y="7702770"/>
            <a:ext cx="2055603" cy="1047442"/>
          </a:xfrm>
          <a:prstGeom prst="rect">
            <a:avLst/>
          </a:prstGeom>
        </p:spPr>
      </p:pic>
      <p:sp>
        <p:nvSpPr>
          <p:cNvPr id="4" name="ZoneTexte 3">
            <a:extLst>
              <a:ext uri="{FF2B5EF4-FFF2-40B4-BE49-F238E27FC236}">
                <a16:creationId xmlns:a16="http://schemas.microsoft.com/office/drawing/2014/main" id="{85E5B3DE-1909-30AE-18FC-A191E32AFCAB}"/>
              </a:ext>
            </a:extLst>
          </p:cNvPr>
          <p:cNvSpPr txBox="1"/>
          <p:nvPr/>
        </p:nvSpPr>
        <p:spPr>
          <a:xfrm>
            <a:off x="96611" y="1390674"/>
            <a:ext cx="7310662" cy="4662815"/>
          </a:xfrm>
          <a:prstGeom prst="rect">
            <a:avLst/>
          </a:prstGeom>
          <a:noFill/>
        </p:spPr>
        <p:txBody>
          <a:bodyPr wrap="square" rtlCol="0">
            <a:spAutoFit/>
          </a:bodyPr>
          <a:lstStyle/>
          <a:p>
            <a:pPr algn="just"/>
            <a:r>
              <a:rPr lang="fr-FR" sz="1100" b="1" dirty="0">
                <a:latin typeface="Montserrat Light" panose="00000400000000000000" pitchFamily="2" charset="0"/>
              </a:rPr>
              <a:t>Bonjour Adeline, depuis combien d’années es-tu agent technique à la </a:t>
            </a:r>
          </a:p>
          <a:p>
            <a:pPr algn="just"/>
            <a:r>
              <a:rPr lang="fr-FR" sz="1100" b="1" dirty="0">
                <a:latin typeface="Montserrat Light" panose="00000400000000000000" pitchFamily="2" charset="0"/>
              </a:rPr>
              <a:t>commune de Tagolsheim ? </a:t>
            </a:r>
          </a:p>
          <a:p>
            <a:pPr algn="just"/>
            <a:r>
              <a:rPr lang="fr-FR" sz="1100" dirty="0">
                <a:latin typeface="Montserrat Light" panose="00000400000000000000" pitchFamily="2" charset="0"/>
              </a:rPr>
              <a:t>Je travaille à la commune depuis 12 ans déjà. </a:t>
            </a:r>
          </a:p>
          <a:p>
            <a:pPr algn="just"/>
            <a:endParaRPr lang="fr-FR" sz="1100" dirty="0">
              <a:latin typeface="Montserrat Light" panose="00000400000000000000" pitchFamily="2" charset="0"/>
            </a:endParaRPr>
          </a:p>
          <a:p>
            <a:pPr algn="just"/>
            <a:r>
              <a:rPr lang="fr-FR" sz="1100" b="1" dirty="0">
                <a:latin typeface="Montserrat Light" panose="00000400000000000000" pitchFamily="2" charset="0"/>
              </a:rPr>
              <a:t>Plusieurs personnes ne le savent pas, mais tu es une artiste…</a:t>
            </a:r>
          </a:p>
          <a:p>
            <a:pPr algn="just"/>
            <a:r>
              <a:rPr lang="fr-FR" sz="1100" b="1" dirty="0">
                <a:latin typeface="Montserrat Light" panose="00000400000000000000" pitchFamily="2" charset="0"/>
              </a:rPr>
              <a:t>Depuis combien de temps as-tu la passion de la photo ? </a:t>
            </a:r>
          </a:p>
          <a:p>
            <a:pPr algn="just"/>
            <a:r>
              <a:rPr lang="fr-FR" sz="1100" dirty="0">
                <a:latin typeface="Montserrat Light" panose="00000400000000000000" pitchFamily="2" charset="0"/>
              </a:rPr>
              <a:t>Cela fait maintenant 3 ans que c’est une vraie passion. </a:t>
            </a:r>
          </a:p>
          <a:p>
            <a:pPr algn="just"/>
            <a:endParaRPr lang="fr-FR" sz="1100" dirty="0">
              <a:latin typeface="Montserrat Light" panose="00000400000000000000" pitchFamily="2" charset="0"/>
            </a:endParaRPr>
          </a:p>
          <a:p>
            <a:pPr algn="just"/>
            <a:r>
              <a:rPr lang="fr-FR" sz="1100" b="1" dirty="0">
                <a:latin typeface="Montserrat Light" panose="00000400000000000000" pitchFamily="2" charset="0"/>
              </a:rPr>
              <a:t>Comment arrives-tu à combiner cette passion avec ton travail ? </a:t>
            </a:r>
          </a:p>
          <a:p>
            <a:pPr algn="just"/>
            <a:r>
              <a:rPr lang="fr-FR" sz="1100" dirty="0">
                <a:latin typeface="Montserrat Light" panose="00000400000000000000" pitchFamily="2" charset="0"/>
              </a:rPr>
              <a:t>Je pratique souvent le </a:t>
            </a:r>
            <a:r>
              <a:rPr lang="fr-FR" sz="1100" dirty="0" err="1">
                <a:latin typeface="Montserrat Light" panose="00000400000000000000" pitchFamily="2" charset="0"/>
              </a:rPr>
              <a:t>week</a:t>
            </a:r>
            <a:r>
              <a:rPr lang="fr-FR" sz="1100" dirty="0">
                <a:latin typeface="Montserrat Light" panose="00000400000000000000" pitchFamily="2" charset="0"/>
              </a:rPr>
              <a:t> end, par exemple le </a:t>
            </a:r>
            <a:r>
              <a:rPr lang="fr-FR" sz="1100" dirty="0" err="1">
                <a:latin typeface="Montserrat Light" panose="00000400000000000000" pitchFamily="2" charset="0"/>
              </a:rPr>
              <a:t>week</a:t>
            </a:r>
            <a:r>
              <a:rPr lang="fr-FR" sz="1100" dirty="0">
                <a:latin typeface="Montserrat Light" panose="00000400000000000000" pitchFamily="2" charset="0"/>
              </a:rPr>
              <a:t> end dernier je suis</a:t>
            </a:r>
          </a:p>
          <a:p>
            <a:pPr algn="just"/>
            <a:r>
              <a:rPr lang="fr-FR" sz="1100" dirty="0">
                <a:latin typeface="Montserrat Light" panose="00000400000000000000" pitchFamily="2" charset="0"/>
              </a:rPr>
              <a:t>restée à l’affût pendant des heures à la tombée de la nuit devant le terrier </a:t>
            </a:r>
          </a:p>
          <a:p>
            <a:pPr algn="just"/>
            <a:r>
              <a:rPr lang="fr-FR" sz="1100" dirty="0">
                <a:latin typeface="Montserrat Light" panose="00000400000000000000" pitchFamily="2" charset="0"/>
              </a:rPr>
              <a:t>d’une famille de blaireaux pour capturer le moment de leur sortie.</a:t>
            </a:r>
          </a:p>
          <a:p>
            <a:pPr algn="just"/>
            <a:endParaRPr lang="fr-FR" sz="1100" dirty="0">
              <a:latin typeface="Montserrat Light" panose="00000400000000000000" pitchFamily="2" charset="0"/>
            </a:endParaRPr>
          </a:p>
          <a:p>
            <a:pPr algn="just"/>
            <a:r>
              <a:rPr lang="fr-FR" sz="1100" b="1" dirty="0">
                <a:latin typeface="Montserrat Light" panose="00000400000000000000" pitchFamily="2" charset="0"/>
              </a:rPr>
              <a:t>Que préfères-tu comme style de clichés ? </a:t>
            </a:r>
            <a:endParaRPr lang="fr-FR" sz="1100" dirty="0">
              <a:latin typeface="Montserrat Light" panose="00000400000000000000" pitchFamily="2" charset="0"/>
            </a:endParaRPr>
          </a:p>
          <a:p>
            <a:pPr algn="just"/>
            <a:r>
              <a:rPr lang="fr-FR" sz="1100" dirty="0">
                <a:latin typeface="Montserrat Light" panose="00000400000000000000" pitchFamily="2" charset="0"/>
              </a:rPr>
              <a:t>Je préfère prendre en photo les animaux et les paysages, la nature me ressource et m’apporte beaucoup d’énergie.</a:t>
            </a:r>
          </a:p>
          <a:p>
            <a:pPr algn="just"/>
            <a:endParaRPr lang="fr-FR" sz="1100" dirty="0">
              <a:latin typeface="Montserrat Light" panose="00000400000000000000" pitchFamily="2" charset="0"/>
            </a:endParaRPr>
          </a:p>
          <a:p>
            <a:pPr algn="just"/>
            <a:r>
              <a:rPr lang="fr-FR" sz="1100" b="1" dirty="0">
                <a:latin typeface="Montserrat Light" panose="00000400000000000000" pitchFamily="2" charset="0"/>
              </a:rPr>
              <a:t>Tu as fait une exposition il y a peu de temps,  cela a dû être une grande fierté pour toi </a:t>
            </a:r>
          </a:p>
          <a:p>
            <a:pPr algn="just"/>
            <a:r>
              <a:rPr lang="fr-FR" sz="1100" dirty="0">
                <a:latin typeface="Montserrat Light" panose="00000400000000000000" pitchFamily="2" charset="0"/>
              </a:rPr>
              <a:t>Oui clairement ! En plus, ça s’est très bien passé, j’ai pu vendre plusieurs photos, et je refais une nouvelle exposition lors des vitrines de l’Art à Hirsingue du 23 au 26 mai, et une troisième à la crêperie des Hussards d’Altkirch en juin.</a:t>
            </a:r>
          </a:p>
          <a:p>
            <a:pPr algn="just"/>
            <a:r>
              <a:rPr lang="fr-FR" sz="1100" dirty="0">
                <a:latin typeface="Montserrat Light" panose="00000400000000000000" pitchFamily="2" charset="0"/>
              </a:rPr>
              <a:t>J’ai également deux photos exposées à l’année au Parc de </a:t>
            </a:r>
            <a:r>
              <a:rPr lang="fr-FR" sz="1100" dirty="0" err="1">
                <a:latin typeface="Montserrat Light" panose="00000400000000000000" pitchFamily="2" charset="0"/>
              </a:rPr>
              <a:t>Wesserling</a:t>
            </a:r>
            <a:r>
              <a:rPr lang="fr-FR" sz="1100" dirty="0">
                <a:latin typeface="Montserrat Light" panose="00000400000000000000" pitchFamily="2" charset="0"/>
              </a:rPr>
              <a:t> qui sont des orchidées sauvages de Tagolsheim.</a:t>
            </a:r>
          </a:p>
          <a:p>
            <a:pPr algn="just"/>
            <a:endParaRPr lang="fr-FR" sz="1100" dirty="0">
              <a:latin typeface="Montserrat Light" panose="00000400000000000000" pitchFamily="2" charset="0"/>
            </a:endParaRPr>
          </a:p>
          <a:p>
            <a:pPr algn="just"/>
            <a:r>
              <a:rPr lang="fr-FR" sz="1100" b="1" dirty="0">
                <a:latin typeface="Montserrat Light" panose="00000400000000000000" pitchFamily="2" charset="0"/>
              </a:rPr>
              <a:t>Comment peut-on voir tes œuvres ? As-tu un moyen de communication ou d’exposition  ? </a:t>
            </a:r>
          </a:p>
          <a:p>
            <a:pPr algn="just"/>
            <a:r>
              <a:rPr lang="fr-FR" sz="1100" dirty="0">
                <a:latin typeface="Montserrat Light" panose="00000400000000000000" pitchFamily="2" charset="0"/>
              </a:rPr>
              <a:t>J’ai une page Facebook « Adeline </a:t>
            </a:r>
            <a:r>
              <a:rPr lang="fr-FR" sz="1100" dirty="0" err="1">
                <a:latin typeface="Montserrat Light" panose="00000400000000000000" pitchFamily="2" charset="0"/>
              </a:rPr>
              <a:t>Kopacki</a:t>
            </a:r>
            <a:r>
              <a:rPr lang="fr-FR" sz="1100" dirty="0">
                <a:latin typeface="Montserrat Light" panose="00000400000000000000" pitchFamily="2" charset="0"/>
              </a:rPr>
              <a:t> photographie »</a:t>
            </a:r>
          </a:p>
        </p:txBody>
      </p:sp>
      <p:cxnSp>
        <p:nvCxnSpPr>
          <p:cNvPr id="9" name="Connecteur droit 8">
            <a:extLst>
              <a:ext uri="{FF2B5EF4-FFF2-40B4-BE49-F238E27FC236}">
                <a16:creationId xmlns:a16="http://schemas.microsoft.com/office/drawing/2014/main" id="{E0A6BAB8-167B-1C6B-E874-0C3EBC7CD87E}"/>
              </a:ext>
            </a:extLst>
          </p:cNvPr>
          <p:cNvCxnSpPr>
            <a:cxnSpLocks/>
          </p:cNvCxnSpPr>
          <p:nvPr/>
        </p:nvCxnSpPr>
        <p:spPr>
          <a:xfrm>
            <a:off x="3692318" y="6410219"/>
            <a:ext cx="0" cy="2339993"/>
          </a:xfrm>
          <a:prstGeom prst="line">
            <a:avLst/>
          </a:prstGeom>
          <a:ln w="12700">
            <a:solidFill>
              <a:srgbClr val="3586C7"/>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5B0C51D-821B-48DF-33BF-2D42F767E78D}"/>
              </a:ext>
            </a:extLst>
          </p:cNvPr>
          <p:cNvSpPr/>
          <p:nvPr/>
        </p:nvSpPr>
        <p:spPr>
          <a:xfrm>
            <a:off x="116060" y="8927905"/>
            <a:ext cx="7416908" cy="317240"/>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PROPRETE DE LA ZONE DE LOISIRS </a:t>
            </a:r>
          </a:p>
        </p:txBody>
      </p:sp>
      <p:pic>
        <p:nvPicPr>
          <p:cNvPr id="14" name="Picture 2" descr="Les crottes de chien en ville : faits et solutions">
            <a:extLst>
              <a:ext uri="{FF2B5EF4-FFF2-40B4-BE49-F238E27FC236}">
                <a16:creationId xmlns:a16="http://schemas.microsoft.com/office/drawing/2014/main" id="{F825488E-EADD-3110-582C-75235B5AEA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1240" y="9396705"/>
            <a:ext cx="1517611" cy="1138209"/>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045D4C25-E6F2-E083-EE1D-226667F7F9FA}"/>
              </a:ext>
            </a:extLst>
          </p:cNvPr>
          <p:cNvSpPr txBox="1"/>
          <p:nvPr/>
        </p:nvSpPr>
        <p:spPr>
          <a:xfrm>
            <a:off x="152402" y="9327174"/>
            <a:ext cx="5454314" cy="1107996"/>
          </a:xfrm>
          <a:prstGeom prst="rect">
            <a:avLst/>
          </a:prstGeom>
          <a:noFill/>
        </p:spPr>
        <p:txBody>
          <a:bodyPr wrap="square" rtlCol="0">
            <a:spAutoFit/>
          </a:bodyPr>
          <a:lstStyle/>
          <a:p>
            <a:pPr algn="just"/>
            <a:r>
              <a:rPr lang="fr-FR" sz="1100" dirty="0">
                <a:latin typeface="Montserrat Light" panose="00000400000000000000" pitchFamily="2" charset="0"/>
              </a:rPr>
              <a:t>Nous déplorons malheureusement de plus en plus d’excréments canins non ramassés sur les places de parking et les abords  enherbés de la zone de loisirs. Propriétaires d’animaux, nous vous remercions de les ramasser systématiquement. </a:t>
            </a:r>
          </a:p>
          <a:p>
            <a:pPr algn="just"/>
            <a:endParaRPr lang="fr-FR" sz="1100" dirty="0">
              <a:latin typeface="Montserrat Light" panose="00000400000000000000" pitchFamily="2" charset="0"/>
            </a:endParaRPr>
          </a:p>
          <a:p>
            <a:pPr algn="just"/>
            <a:r>
              <a:rPr lang="fr-FR" sz="1100" dirty="0">
                <a:latin typeface="Montserrat Light" panose="00000400000000000000" pitchFamily="2" charset="0"/>
              </a:rPr>
              <a:t>Ce lieu est un endroit de jeu et de loisirs et la propreté est l’affaire de tous.</a:t>
            </a:r>
          </a:p>
        </p:txBody>
      </p:sp>
    </p:spTree>
    <p:extLst>
      <p:ext uri="{BB962C8B-B14F-4D97-AF65-F5344CB8AC3E}">
        <p14:creationId xmlns:p14="http://schemas.microsoft.com/office/powerpoint/2010/main" val="1289109109"/>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9428</TotalTime>
  <Words>2403</Words>
  <Application>Microsoft Office PowerPoint</Application>
  <PresentationFormat>Personnalisé</PresentationFormat>
  <Paragraphs>153</Paragraphs>
  <Slides>6</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6</vt:i4>
      </vt:variant>
    </vt:vector>
  </HeadingPairs>
  <TitlesOfParts>
    <vt:vector size="16" baseType="lpstr">
      <vt:lpstr>Arial</vt:lpstr>
      <vt:lpstr>Calibri</vt:lpstr>
      <vt:lpstr>Calibri Light</vt:lpstr>
      <vt:lpstr>Fairwater Script Light</vt:lpstr>
      <vt:lpstr>Leelawadee UI</vt:lpstr>
      <vt:lpstr>Montserrat</vt:lpstr>
      <vt:lpstr>Montserrat Black</vt:lpstr>
      <vt:lpstr>Montserrat ExtraBold</vt:lpstr>
      <vt:lpstr>Montserrat Light</vt:lpstr>
      <vt:lpstr>Thème Office</vt:lpstr>
      <vt:lpstr>Présentation PowerPoint</vt:lpstr>
      <vt:lpstr>Afin de pouvoir voter lors des prochaines élections européennes qui auront lieu le 09 juin 2024, n’oubliez pas de venir vous inscrire sur la liste électorale. Les démarches sont à effectuer en ligne ou en mairie !</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dc:title>
  <dc:creator>GLC GLC</dc:creator>
  <cp:lastModifiedBy>Mairie Tagolsheim</cp:lastModifiedBy>
  <cp:revision>294</cp:revision>
  <cp:lastPrinted>2024-04-22T15:24:07Z</cp:lastPrinted>
  <dcterms:created xsi:type="dcterms:W3CDTF">2023-02-10T11:01:04Z</dcterms:created>
  <dcterms:modified xsi:type="dcterms:W3CDTF">2024-04-25T09:47:44Z</dcterms:modified>
</cp:coreProperties>
</file>