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
  </p:notesMasterIdLst>
  <p:sldIdLst>
    <p:sldId id="271" r:id="rId2"/>
    <p:sldId id="257" r:id="rId3"/>
    <p:sldId id="272" r:id="rId4"/>
    <p:sldId id="273" r:id="rId5"/>
  </p:sldIdLst>
  <p:sldSz cx="7559675" cy="10691813"/>
  <p:notesSz cx="9926638" cy="143557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86C7"/>
    <a:srgbClr val="A6CE39"/>
    <a:srgbClr val="6664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70" d="100"/>
          <a:sy n="70" d="100"/>
        </p:scale>
        <p:origin x="3114"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4302625" cy="718592"/>
          </a:xfrm>
          <a:prstGeom prst="rect">
            <a:avLst/>
          </a:prstGeom>
        </p:spPr>
        <p:txBody>
          <a:bodyPr vert="horz" lIns="132752" tIns="66377" rIns="132752" bIns="66377" rtlCol="0"/>
          <a:lstStyle>
            <a:lvl1pPr algn="l">
              <a:defRPr sz="1700"/>
            </a:lvl1pPr>
          </a:lstStyle>
          <a:p>
            <a:endParaRPr lang="fr-FR"/>
          </a:p>
        </p:txBody>
      </p:sp>
      <p:sp>
        <p:nvSpPr>
          <p:cNvPr id="3" name="Espace réservé de la date 2"/>
          <p:cNvSpPr>
            <a:spLocks noGrp="1"/>
          </p:cNvSpPr>
          <p:nvPr>
            <p:ph type="dt" idx="1"/>
          </p:nvPr>
        </p:nvSpPr>
        <p:spPr>
          <a:xfrm>
            <a:off x="5621697" y="0"/>
            <a:ext cx="4302625" cy="718592"/>
          </a:xfrm>
          <a:prstGeom prst="rect">
            <a:avLst/>
          </a:prstGeom>
        </p:spPr>
        <p:txBody>
          <a:bodyPr vert="horz" lIns="132752" tIns="66377" rIns="132752" bIns="66377" rtlCol="0"/>
          <a:lstStyle>
            <a:lvl1pPr algn="r">
              <a:defRPr sz="1700"/>
            </a:lvl1pPr>
          </a:lstStyle>
          <a:p>
            <a:fld id="{E2C41B4F-649C-4AE6-AE5E-5A05F34F3A32}" type="datetimeFigureOut">
              <a:rPr lang="fr-FR" smtClean="0"/>
              <a:t>28/05/2024</a:t>
            </a:fld>
            <a:endParaRPr lang="fr-FR"/>
          </a:p>
        </p:txBody>
      </p:sp>
      <p:sp>
        <p:nvSpPr>
          <p:cNvPr id="4" name="Espace réservé de l'image des diapositives 3"/>
          <p:cNvSpPr>
            <a:spLocks noGrp="1" noRot="1" noChangeAspect="1"/>
          </p:cNvSpPr>
          <p:nvPr>
            <p:ph type="sldImg" idx="2"/>
          </p:nvPr>
        </p:nvSpPr>
        <p:spPr>
          <a:xfrm>
            <a:off x="3251200" y="1795463"/>
            <a:ext cx="3424238" cy="4843462"/>
          </a:xfrm>
          <a:prstGeom prst="rect">
            <a:avLst/>
          </a:prstGeom>
          <a:noFill/>
          <a:ln w="12700">
            <a:solidFill>
              <a:prstClr val="black"/>
            </a:solidFill>
          </a:ln>
        </p:spPr>
        <p:txBody>
          <a:bodyPr vert="horz" lIns="132752" tIns="66377" rIns="132752" bIns="66377" rtlCol="0" anchor="ctr"/>
          <a:lstStyle/>
          <a:p>
            <a:endParaRPr lang="fr-FR"/>
          </a:p>
        </p:txBody>
      </p:sp>
      <p:sp>
        <p:nvSpPr>
          <p:cNvPr id="5" name="Espace réservé des notes 4"/>
          <p:cNvSpPr>
            <a:spLocks noGrp="1"/>
          </p:cNvSpPr>
          <p:nvPr>
            <p:ph type="body" sz="quarter" idx="3"/>
          </p:nvPr>
        </p:nvSpPr>
        <p:spPr>
          <a:xfrm>
            <a:off x="992202" y="6908125"/>
            <a:ext cx="7942238" cy="5652309"/>
          </a:xfrm>
          <a:prstGeom prst="rect">
            <a:avLst/>
          </a:prstGeom>
        </p:spPr>
        <p:txBody>
          <a:bodyPr vert="horz" lIns="132752" tIns="66377" rIns="132752" bIns="66377"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13637171"/>
            <a:ext cx="4302625" cy="718592"/>
          </a:xfrm>
          <a:prstGeom prst="rect">
            <a:avLst/>
          </a:prstGeom>
        </p:spPr>
        <p:txBody>
          <a:bodyPr vert="horz" lIns="132752" tIns="66377" rIns="132752" bIns="66377" rtlCol="0" anchor="b"/>
          <a:lstStyle>
            <a:lvl1pPr algn="l">
              <a:defRPr sz="1700"/>
            </a:lvl1pPr>
          </a:lstStyle>
          <a:p>
            <a:endParaRPr lang="fr-FR"/>
          </a:p>
        </p:txBody>
      </p:sp>
      <p:sp>
        <p:nvSpPr>
          <p:cNvPr id="7" name="Espace réservé du numéro de diapositive 6"/>
          <p:cNvSpPr>
            <a:spLocks noGrp="1"/>
          </p:cNvSpPr>
          <p:nvPr>
            <p:ph type="sldNum" sz="quarter" idx="5"/>
          </p:nvPr>
        </p:nvSpPr>
        <p:spPr>
          <a:xfrm>
            <a:off x="5621697" y="13637171"/>
            <a:ext cx="4302625" cy="718592"/>
          </a:xfrm>
          <a:prstGeom prst="rect">
            <a:avLst/>
          </a:prstGeom>
        </p:spPr>
        <p:txBody>
          <a:bodyPr vert="horz" lIns="132752" tIns="66377" rIns="132752" bIns="66377" rtlCol="0" anchor="b"/>
          <a:lstStyle>
            <a:lvl1pPr algn="r">
              <a:defRPr sz="1700"/>
            </a:lvl1pPr>
          </a:lstStyle>
          <a:p>
            <a:fld id="{1E8CE784-64F1-488D-B050-A582E124C3C4}" type="slidenum">
              <a:rPr lang="fr-FR" smtClean="0"/>
              <a:t>‹N°›</a:t>
            </a:fld>
            <a:endParaRPr lang="fr-FR"/>
          </a:p>
        </p:txBody>
      </p:sp>
    </p:spTree>
    <p:extLst>
      <p:ext uri="{BB962C8B-B14F-4D97-AF65-F5344CB8AC3E}">
        <p14:creationId xmlns:p14="http://schemas.microsoft.com/office/powerpoint/2010/main" val="2206866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960"/>
            </a:lvl1pPr>
          </a:lstStyle>
          <a:p>
            <a:r>
              <a:rPr lang="fr-FR"/>
              <a:t>Modifiez le style du titre</a:t>
            </a:r>
            <a:endParaRPr lang="en-US" dirty="0"/>
          </a:p>
        </p:txBody>
      </p:sp>
      <p:sp>
        <p:nvSpPr>
          <p:cNvPr id="3" name="Subtitle 2"/>
          <p:cNvSpPr>
            <a:spLocks noGrp="1"/>
          </p:cNvSpPr>
          <p:nvPr>
            <p:ph type="subTitle" idx="1"/>
          </p:nvPr>
        </p:nvSpPr>
        <p:spPr>
          <a:xfrm>
            <a:off x="944960" y="5615678"/>
            <a:ext cx="5669756" cy="2581379"/>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18FA6C22-9291-4D4D-8188-53317CCDAEDE}" type="datetimeFigureOut">
              <a:rPr lang="fr-FR" smtClean="0"/>
              <a:t>28/05/2024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E67613E-4E5F-4999-83B4-3D4D7D29E623}" type="slidenum">
              <a:rPr lang="fr-FR" smtClean="0"/>
              <a:t>‹N°›</a:t>
            </a:fld>
            <a:endParaRPr lang="fr-FR"/>
          </a:p>
        </p:txBody>
      </p:sp>
    </p:spTree>
    <p:extLst>
      <p:ext uri="{BB962C8B-B14F-4D97-AF65-F5344CB8AC3E}">
        <p14:creationId xmlns:p14="http://schemas.microsoft.com/office/powerpoint/2010/main" val="4257984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8FA6C22-9291-4D4D-8188-53317CCDAEDE}" type="datetimeFigureOut">
              <a:rPr lang="fr-FR" smtClean="0"/>
              <a:t>28/05/2024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E67613E-4E5F-4999-83B4-3D4D7D29E623}" type="slidenum">
              <a:rPr lang="fr-FR" smtClean="0"/>
              <a:t>‹N°›</a:t>
            </a:fld>
            <a:endParaRPr lang="fr-FR"/>
          </a:p>
        </p:txBody>
      </p:sp>
    </p:spTree>
    <p:extLst>
      <p:ext uri="{BB962C8B-B14F-4D97-AF65-F5344CB8AC3E}">
        <p14:creationId xmlns:p14="http://schemas.microsoft.com/office/powerpoint/2010/main" val="3601072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0"/>
            <a:ext cx="1630055" cy="9060817"/>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519728" y="569240"/>
            <a:ext cx="4795669" cy="906081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8FA6C22-9291-4D4D-8188-53317CCDAEDE}" type="datetimeFigureOut">
              <a:rPr lang="fr-FR" smtClean="0"/>
              <a:t>28/05/2024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E67613E-4E5F-4999-83B4-3D4D7D29E623}" type="slidenum">
              <a:rPr lang="fr-FR" smtClean="0"/>
              <a:t>‹N°›</a:t>
            </a:fld>
            <a:endParaRPr lang="fr-FR"/>
          </a:p>
        </p:txBody>
      </p:sp>
    </p:spTree>
    <p:extLst>
      <p:ext uri="{BB962C8B-B14F-4D97-AF65-F5344CB8AC3E}">
        <p14:creationId xmlns:p14="http://schemas.microsoft.com/office/powerpoint/2010/main" val="3924507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8FA6C22-9291-4D4D-8188-53317CCDAEDE}" type="datetimeFigureOut">
              <a:rPr lang="fr-FR" smtClean="0"/>
              <a:t>28/05/2024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E67613E-4E5F-4999-83B4-3D4D7D29E623}" type="slidenum">
              <a:rPr lang="fr-FR" smtClean="0"/>
              <a:t>‹N°›</a:t>
            </a:fld>
            <a:endParaRPr lang="fr-FR"/>
          </a:p>
        </p:txBody>
      </p:sp>
    </p:spTree>
    <p:extLst>
      <p:ext uri="{BB962C8B-B14F-4D97-AF65-F5344CB8AC3E}">
        <p14:creationId xmlns:p14="http://schemas.microsoft.com/office/powerpoint/2010/main" val="3040946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515791" y="2665532"/>
            <a:ext cx="6520220" cy="4447496"/>
          </a:xfrm>
        </p:spPr>
        <p:txBody>
          <a:bodyPr anchor="b"/>
          <a:lstStyle>
            <a:lvl1pPr>
              <a:defRPr sz="4960"/>
            </a:lvl1pPr>
          </a:lstStyle>
          <a:p>
            <a:r>
              <a:rPr lang="fr-FR"/>
              <a:t>Modifiez le style du titre</a:t>
            </a:r>
            <a:endParaRPr lang="en-US" dirty="0"/>
          </a:p>
        </p:txBody>
      </p:sp>
      <p:sp>
        <p:nvSpPr>
          <p:cNvPr id="3" name="Text Placeholder 2"/>
          <p:cNvSpPr>
            <a:spLocks noGrp="1"/>
          </p:cNvSpPr>
          <p:nvPr>
            <p:ph type="body" idx="1"/>
          </p:nvPr>
        </p:nvSpPr>
        <p:spPr>
          <a:xfrm>
            <a:off x="515791" y="7155103"/>
            <a:ext cx="6520220" cy="2338833"/>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18FA6C22-9291-4D4D-8188-53317CCDAEDE}" type="datetimeFigureOut">
              <a:rPr lang="fr-FR" smtClean="0"/>
              <a:t>28/05/2024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E67613E-4E5F-4999-83B4-3D4D7D29E623}" type="slidenum">
              <a:rPr lang="fr-FR" smtClean="0"/>
              <a:t>‹N°›</a:t>
            </a:fld>
            <a:endParaRPr lang="fr-FR"/>
          </a:p>
        </p:txBody>
      </p:sp>
    </p:spTree>
    <p:extLst>
      <p:ext uri="{BB962C8B-B14F-4D97-AF65-F5344CB8AC3E}">
        <p14:creationId xmlns:p14="http://schemas.microsoft.com/office/powerpoint/2010/main" val="706184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519728" y="2846200"/>
            <a:ext cx="3212862" cy="678385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3827085" y="2846200"/>
            <a:ext cx="3212862" cy="678385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18FA6C22-9291-4D4D-8188-53317CCDAEDE}" type="datetimeFigureOut">
              <a:rPr lang="fr-FR" smtClean="0"/>
              <a:t>28/05/2024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E67613E-4E5F-4999-83B4-3D4D7D29E623}" type="slidenum">
              <a:rPr lang="fr-FR" smtClean="0"/>
              <a:t>‹N°›</a:t>
            </a:fld>
            <a:endParaRPr lang="fr-FR"/>
          </a:p>
        </p:txBody>
      </p:sp>
    </p:spTree>
    <p:extLst>
      <p:ext uri="{BB962C8B-B14F-4D97-AF65-F5344CB8AC3E}">
        <p14:creationId xmlns:p14="http://schemas.microsoft.com/office/powerpoint/2010/main" val="1468009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fr-FR"/>
              <a:t>Modifiez le style du titre</a:t>
            </a:r>
            <a:endParaRPr lang="en-US" dirty="0"/>
          </a:p>
        </p:txBody>
      </p:sp>
      <p:sp>
        <p:nvSpPr>
          <p:cNvPr id="3" name="Text Placeholder 2"/>
          <p:cNvSpPr>
            <a:spLocks noGrp="1"/>
          </p:cNvSpPr>
          <p:nvPr>
            <p:ph type="body" idx="1"/>
          </p:nvPr>
        </p:nvSpPr>
        <p:spPr>
          <a:xfrm>
            <a:off x="520713" y="2620980"/>
            <a:ext cx="3198096"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fr-FR"/>
              <a:t>Cliquez pour modifier les styles du texte du masque</a:t>
            </a:r>
          </a:p>
        </p:txBody>
      </p:sp>
      <p:sp>
        <p:nvSpPr>
          <p:cNvPr id="4" name="Content Placeholder 3"/>
          <p:cNvSpPr>
            <a:spLocks noGrp="1"/>
          </p:cNvSpPr>
          <p:nvPr>
            <p:ph sz="half" idx="2"/>
          </p:nvPr>
        </p:nvSpPr>
        <p:spPr>
          <a:xfrm>
            <a:off x="520713" y="3905482"/>
            <a:ext cx="3198096" cy="574437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3827086" y="2620980"/>
            <a:ext cx="3213847"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fr-FR"/>
              <a:t>Cliquez pour modifier les styles du texte du masque</a:t>
            </a:r>
          </a:p>
        </p:txBody>
      </p:sp>
      <p:sp>
        <p:nvSpPr>
          <p:cNvPr id="6" name="Content Placeholder 5"/>
          <p:cNvSpPr>
            <a:spLocks noGrp="1"/>
          </p:cNvSpPr>
          <p:nvPr>
            <p:ph sz="quarter" idx="4"/>
          </p:nvPr>
        </p:nvSpPr>
        <p:spPr>
          <a:xfrm>
            <a:off x="3827086" y="3905482"/>
            <a:ext cx="3213847" cy="574437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18FA6C22-9291-4D4D-8188-53317CCDAEDE}" type="datetimeFigureOut">
              <a:rPr lang="fr-FR" smtClean="0"/>
              <a:t>28/05/2024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2E67613E-4E5F-4999-83B4-3D4D7D29E623}" type="slidenum">
              <a:rPr lang="fr-FR" smtClean="0"/>
              <a:t>‹N°›</a:t>
            </a:fld>
            <a:endParaRPr lang="fr-FR"/>
          </a:p>
        </p:txBody>
      </p:sp>
    </p:spTree>
    <p:extLst>
      <p:ext uri="{BB962C8B-B14F-4D97-AF65-F5344CB8AC3E}">
        <p14:creationId xmlns:p14="http://schemas.microsoft.com/office/powerpoint/2010/main" val="703035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18FA6C22-9291-4D4D-8188-53317CCDAEDE}" type="datetimeFigureOut">
              <a:rPr lang="fr-FR" smtClean="0"/>
              <a:t>28/05/2024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2E67613E-4E5F-4999-83B4-3D4D7D29E623}" type="slidenum">
              <a:rPr lang="fr-FR" smtClean="0"/>
              <a:t>‹N°›</a:t>
            </a:fld>
            <a:endParaRPr lang="fr-FR"/>
          </a:p>
        </p:txBody>
      </p:sp>
    </p:spTree>
    <p:extLst>
      <p:ext uri="{BB962C8B-B14F-4D97-AF65-F5344CB8AC3E}">
        <p14:creationId xmlns:p14="http://schemas.microsoft.com/office/powerpoint/2010/main" val="2077152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FA6C22-9291-4D4D-8188-53317CCDAEDE}" type="datetimeFigureOut">
              <a:rPr lang="fr-FR" smtClean="0"/>
              <a:t>28/05/2024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2E67613E-4E5F-4999-83B4-3D4D7D29E623}" type="slidenum">
              <a:rPr lang="fr-FR" smtClean="0"/>
              <a:t>‹N°›</a:t>
            </a:fld>
            <a:endParaRPr lang="fr-FR"/>
          </a:p>
        </p:txBody>
      </p:sp>
    </p:spTree>
    <p:extLst>
      <p:ext uri="{BB962C8B-B14F-4D97-AF65-F5344CB8AC3E}">
        <p14:creationId xmlns:p14="http://schemas.microsoft.com/office/powerpoint/2010/main" val="271826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fr-FR"/>
              <a:t>Modifiez le style du titre</a:t>
            </a:r>
            <a:endParaRPr lang="en-US" dirty="0"/>
          </a:p>
        </p:txBody>
      </p:sp>
      <p:sp>
        <p:nvSpPr>
          <p:cNvPr id="3" name="Content Placeholder 2"/>
          <p:cNvSpPr>
            <a:spLocks noGrp="1"/>
          </p:cNvSpPr>
          <p:nvPr>
            <p:ph idx="1"/>
          </p:nvPr>
        </p:nvSpPr>
        <p:spPr>
          <a:xfrm>
            <a:off x="3213847" y="1539425"/>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18FA6C22-9291-4D4D-8188-53317CCDAEDE}" type="datetimeFigureOut">
              <a:rPr lang="fr-FR" smtClean="0"/>
              <a:t>28/05/2024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E67613E-4E5F-4999-83B4-3D4D7D29E623}" type="slidenum">
              <a:rPr lang="fr-FR" smtClean="0"/>
              <a:t>‹N°›</a:t>
            </a:fld>
            <a:endParaRPr lang="fr-FR"/>
          </a:p>
        </p:txBody>
      </p:sp>
    </p:spTree>
    <p:extLst>
      <p:ext uri="{BB962C8B-B14F-4D97-AF65-F5344CB8AC3E}">
        <p14:creationId xmlns:p14="http://schemas.microsoft.com/office/powerpoint/2010/main" val="3941702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fr-FR"/>
              <a:t>Modifiez le style du titre</a:t>
            </a:r>
            <a:endParaRPr lang="en-US" dirty="0"/>
          </a:p>
        </p:txBody>
      </p:sp>
      <p:sp>
        <p:nvSpPr>
          <p:cNvPr id="3" name="Picture Placeholder 2"/>
          <p:cNvSpPr>
            <a:spLocks noGrp="1" noChangeAspect="1"/>
          </p:cNvSpPr>
          <p:nvPr>
            <p:ph type="pic" idx="1"/>
          </p:nvPr>
        </p:nvSpPr>
        <p:spPr>
          <a:xfrm>
            <a:off x="3213847" y="1539425"/>
            <a:ext cx="3827085" cy="7598117"/>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fr-FR"/>
              <a:t>Cliquez sur l'icône pour ajouter une image</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18FA6C22-9291-4D4D-8188-53317CCDAEDE}" type="datetimeFigureOut">
              <a:rPr lang="fr-FR" smtClean="0"/>
              <a:t>28/05/2024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E67613E-4E5F-4999-83B4-3D4D7D29E623}" type="slidenum">
              <a:rPr lang="fr-FR" smtClean="0"/>
              <a:t>‹N°›</a:t>
            </a:fld>
            <a:endParaRPr lang="fr-FR"/>
          </a:p>
        </p:txBody>
      </p:sp>
    </p:spTree>
    <p:extLst>
      <p:ext uri="{BB962C8B-B14F-4D97-AF65-F5344CB8AC3E}">
        <p14:creationId xmlns:p14="http://schemas.microsoft.com/office/powerpoint/2010/main" val="4007028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18FA6C22-9291-4D4D-8188-53317CCDAEDE}" type="datetimeFigureOut">
              <a:rPr lang="fr-FR" smtClean="0"/>
              <a:t>28/05/2024</a:t>
            </a:fld>
            <a:endParaRPr lang="fr-FR"/>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2E67613E-4E5F-4999-83B4-3D4D7D29E623}" type="slidenum">
              <a:rPr lang="fr-FR" smtClean="0"/>
              <a:t>‹N°›</a:t>
            </a:fld>
            <a:endParaRPr lang="fr-FR"/>
          </a:p>
        </p:txBody>
      </p:sp>
    </p:spTree>
    <p:extLst>
      <p:ext uri="{BB962C8B-B14F-4D97-AF65-F5344CB8AC3E}">
        <p14:creationId xmlns:p14="http://schemas.microsoft.com/office/powerpoint/2010/main" val="10876936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2.png"/><Relationship Id="rId7" Type="http://schemas.openxmlformats.org/officeDocument/2006/relationships/image" Target="../media/image5.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mailto:mairie@tagolsheim.fr" TargetMode="External"/><Relationship Id="rId4" Type="http://schemas.openxmlformats.org/officeDocument/2006/relationships/image" Target="../media/image3.svg"/><Relationship Id="rId9" Type="http://schemas.openxmlformats.org/officeDocument/2006/relationships/image" Target="../media/image7.JP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3.jp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12.jp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6.jp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Image 95">
            <a:extLst>
              <a:ext uri="{FF2B5EF4-FFF2-40B4-BE49-F238E27FC236}">
                <a16:creationId xmlns:a16="http://schemas.microsoft.com/office/drawing/2014/main" id="{DF23E151-6221-D13E-9F02-63A903013338}"/>
              </a:ext>
            </a:extLst>
          </p:cNvPr>
          <p:cNvPicPr>
            <a:picLocks noChangeAspect="1"/>
          </p:cNvPicPr>
          <p:nvPr/>
        </p:nvPicPr>
        <p:blipFill>
          <a:blip r:embed="rId2">
            <a:extLst>
              <a:ext uri="{28A0092B-C50C-407E-A947-70E740481C1C}">
                <a14:useLocalDpi xmlns:a14="http://schemas.microsoft.com/office/drawing/2010/main" val="0"/>
              </a:ext>
            </a:extLst>
          </a:blip>
          <a:srcRect t="1698" b="1698"/>
          <a:stretch/>
        </p:blipFill>
        <p:spPr>
          <a:xfrm>
            <a:off x="681504" y="648585"/>
            <a:ext cx="6831466" cy="4949616"/>
          </a:xfrm>
          <a:prstGeom prst="rect">
            <a:avLst/>
          </a:prstGeom>
        </p:spPr>
      </p:pic>
      <p:pic>
        <p:nvPicPr>
          <p:cNvPr id="99" name="Graphique 98">
            <a:extLst>
              <a:ext uri="{FF2B5EF4-FFF2-40B4-BE49-F238E27FC236}">
                <a16:creationId xmlns:a16="http://schemas.microsoft.com/office/drawing/2014/main" id="{750EABC4-B6D0-5301-11DC-7B8FCC233C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136" y="-52932"/>
            <a:ext cx="7497402" cy="10681870"/>
          </a:xfrm>
          <a:prstGeom prst="rect">
            <a:avLst/>
          </a:prstGeom>
        </p:spPr>
      </p:pic>
      <p:sp>
        <p:nvSpPr>
          <p:cNvPr id="6" name="object 11">
            <a:extLst>
              <a:ext uri="{FF2B5EF4-FFF2-40B4-BE49-F238E27FC236}">
                <a16:creationId xmlns:a16="http://schemas.microsoft.com/office/drawing/2014/main" id="{E001659F-938D-3380-05DE-9642A20C7793}"/>
              </a:ext>
            </a:extLst>
          </p:cNvPr>
          <p:cNvSpPr/>
          <p:nvPr/>
        </p:nvSpPr>
        <p:spPr>
          <a:xfrm>
            <a:off x="740529" y="5577252"/>
            <a:ext cx="3305958" cy="749897"/>
          </a:xfrm>
          <a:custGeom>
            <a:avLst/>
            <a:gdLst/>
            <a:ahLst/>
            <a:cxnLst/>
            <a:rect l="l" t="t" r="r" b="b"/>
            <a:pathLst>
              <a:path w="2357120" h="534670">
                <a:moveTo>
                  <a:pt x="172326" y="11671"/>
                </a:moveTo>
                <a:lnTo>
                  <a:pt x="0" y="11671"/>
                </a:lnTo>
                <a:lnTo>
                  <a:pt x="0" y="522795"/>
                </a:lnTo>
                <a:lnTo>
                  <a:pt x="172326" y="522795"/>
                </a:lnTo>
                <a:lnTo>
                  <a:pt x="172326" y="11671"/>
                </a:lnTo>
                <a:close/>
              </a:path>
              <a:path w="2357120" h="534670">
                <a:moveTo>
                  <a:pt x="759383" y="11684"/>
                </a:moveTo>
                <a:lnTo>
                  <a:pt x="591439" y="11684"/>
                </a:lnTo>
                <a:lnTo>
                  <a:pt x="591439" y="243878"/>
                </a:lnTo>
                <a:lnTo>
                  <a:pt x="397217" y="11684"/>
                </a:lnTo>
                <a:lnTo>
                  <a:pt x="255562" y="11684"/>
                </a:lnTo>
                <a:lnTo>
                  <a:pt x="255562" y="522808"/>
                </a:lnTo>
                <a:lnTo>
                  <a:pt x="423494" y="522808"/>
                </a:lnTo>
                <a:lnTo>
                  <a:pt x="423494" y="290614"/>
                </a:lnTo>
                <a:lnTo>
                  <a:pt x="617728" y="522808"/>
                </a:lnTo>
                <a:lnTo>
                  <a:pt x="759383" y="522808"/>
                </a:lnTo>
                <a:lnTo>
                  <a:pt x="759383" y="11684"/>
                </a:lnTo>
                <a:close/>
              </a:path>
              <a:path w="2357120" h="534670">
                <a:moveTo>
                  <a:pt x="1258112" y="12115"/>
                </a:moveTo>
                <a:lnTo>
                  <a:pt x="842632" y="12115"/>
                </a:lnTo>
                <a:lnTo>
                  <a:pt x="842632" y="141655"/>
                </a:lnTo>
                <a:lnTo>
                  <a:pt x="842632" y="229285"/>
                </a:lnTo>
                <a:lnTo>
                  <a:pt x="842632" y="358825"/>
                </a:lnTo>
                <a:lnTo>
                  <a:pt x="842632" y="522655"/>
                </a:lnTo>
                <a:lnTo>
                  <a:pt x="1014958" y="522655"/>
                </a:lnTo>
                <a:lnTo>
                  <a:pt x="1014958" y="358825"/>
                </a:lnTo>
                <a:lnTo>
                  <a:pt x="1228166" y="358825"/>
                </a:lnTo>
                <a:lnTo>
                  <a:pt x="1228166" y="229285"/>
                </a:lnTo>
                <a:lnTo>
                  <a:pt x="1014958" y="229285"/>
                </a:lnTo>
                <a:lnTo>
                  <a:pt x="1014958" y="141655"/>
                </a:lnTo>
                <a:lnTo>
                  <a:pt x="1258112" y="141655"/>
                </a:lnTo>
                <a:lnTo>
                  <a:pt x="1258112" y="12115"/>
                </a:lnTo>
                <a:close/>
              </a:path>
              <a:path w="2357120" h="534670">
                <a:moveTo>
                  <a:pt x="1865630" y="267246"/>
                </a:moveTo>
                <a:lnTo>
                  <a:pt x="1863293" y="229895"/>
                </a:lnTo>
                <a:lnTo>
                  <a:pt x="1856308" y="194500"/>
                </a:lnTo>
                <a:lnTo>
                  <a:pt x="1844675" y="161074"/>
                </a:lnTo>
                <a:lnTo>
                  <a:pt x="1833486" y="139458"/>
                </a:lnTo>
                <a:lnTo>
                  <a:pt x="1828393" y="129603"/>
                </a:lnTo>
                <a:lnTo>
                  <a:pt x="1784019" y="75298"/>
                </a:lnTo>
                <a:lnTo>
                  <a:pt x="1725434" y="34315"/>
                </a:lnTo>
                <a:lnTo>
                  <a:pt x="1691843" y="19456"/>
                </a:lnTo>
                <a:lnTo>
                  <a:pt x="1691843" y="267246"/>
                </a:lnTo>
                <a:lnTo>
                  <a:pt x="1690878" y="285978"/>
                </a:lnTo>
                <a:lnTo>
                  <a:pt x="1676501" y="334784"/>
                </a:lnTo>
                <a:lnTo>
                  <a:pt x="1647545" y="370649"/>
                </a:lnTo>
                <a:lnTo>
                  <a:pt x="1607769" y="391096"/>
                </a:lnTo>
                <a:lnTo>
                  <a:pt x="1577200" y="395033"/>
                </a:lnTo>
                <a:lnTo>
                  <a:pt x="1561528" y="394042"/>
                </a:lnTo>
                <a:lnTo>
                  <a:pt x="1519148" y="379323"/>
                </a:lnTo>
                <a:lnTo>
                  <a:pt x="1486230" y="348386"/>
                </a:lnTo>
                <a:lnTo>
                  <a:pt x="1466392" y="303479"/>
                </a:lnTo>
                <a:lnTo>
                  <a:pt x="1462557" y="267246"/>
                </a:lnTo>
                <a:lnTo>
                  <a:pt x="1463509" y="248513"/>
                </a:lnTo>
                <a:lnTo>
                  <a:pt x="1477899" y="199707"/>
                </a:lnTo>
                <a:lnTo>
                  <a:pt x="1506855" y="163842"/>
                </a:lnTo>
                <a:lnTo>
                  <a:pt x="1546618" y="143383"/>
                </a:lnTo>
                <a:lnTo>
                  <a:pt x="1577200" y="139458"/>
                </a:lnTo>
                <a:lnTo>
                  <a:pt x="1592872" y="140436"/>
                </a:lnTo>
                <a:lnTo>
                  <a:pt x="1635252" y="155168"/>
                </a:lnTo>
                <a:lnTo>
                  <a:pt x="1668170" y="186105"/>
                </a:lnTo>
                <a:lnTo>
                  <a:pt x="1688007" y="231013"/>
                </a:lnTo>
                <a:lnTo>
                  <a:pt x="1691843" y="267246"/>
                </a:lnTo>
                <a:lnTo>
                  <a:pt x="1691843" y="19456"/>
                </a:lnTo>
                <a:lnTo>
                  <a:pt x="1691525" y="19304"/>
                </a:lnTo>
                <a:lnTo>
                  <a:pt x="1655508" y="8585"/>
                </a:lnTo>
                <a:lnTo>
                  <a:pt x="1617395" y="2146"/>
                </a:lnTo>
                <a:lnTo>
                  <a:pt x="1577200" y="0"/>
                </a:lnTo>
                <a:lnTo>
                  <a:pt x="1536992" y="2146"/>
                </a:lnTo>
                <a:lnTo>
                  <a:pt x="1498879" y="8585"/>
                </a:lnTo>
                <a:lnTo>
                  <a:pt x="1428978" y="34315"/>
                </a:lnTo>
                <a:lnTo>
                  <a:pt x="1370380" y="75298"/>
                </a:lnTo>
                <a:lnTo>
                  <a:pt x="1326019" y="129603"/>
                </a:lnTo>
                <a:lnTo>
                  <a:pt x="1298092" y="194500"/>
                </a:lnTo>
                <a:lnTo>
                  <a:pt x="1288783" y="267246"/>
                </a:lnTo>
                <a:lnTo>
                  <a:pt x="1291107" y="304596"/>
                </a:lnTo>
                <a:lnTo>
                  <a:pt x="1309725" y="373418"/>
                </a:lnTo>
                <a:lnTo>
                  <a:pt x="1346415" y="433705"/>
                </a:lnTo>
                <a:lnTo>
                  <a:pt x="1397889" y="481342"/>
                </a:lnTo>
                <a:lnTo>
                  <a:pt x="1462874" y="515188"/>
                </a:lnTo>
                <a:lnTo>
                  <a:pt x="1536992" y="532345"/>
                </a:lnTo>
                <a:lnTo>
                  <a:pt x="1577200" y="534492"/>
                </a:lnTo>
                <a:lnTo>
                  <a:pt x="1617395" y="532345"/>
                </a:lnTo>
                <a:lnTo>
                  <a:pt x="1655508" y="525907"/>
                </a:lnTo>
                <a:lnTo>
                  <a:pt x="1725434" y="500176"/>
                </a:lnTo>
                <a:lnTo>
                  <a:pt x="1784019" y="459193"/>
                </a:lnTo>
                <a:lnTo>
                  <a:pt x="1828393" y="404888"/>
                </a:lnTo>
                <a:lnTo>
                  <a:pt x="1833486" y="395033"/>
                </a:lnTo>
                <a:lnTo>
                  <a:pt x="1844675" y="373418"/>
                </a:lnTo>
                <a:lnTo>
                  <a:pt x="1856308" y="339991"/>
                </a:lnTo>
                <a:lnTo>
                  <a:pt x="1863293" y="304596"/>
                </a:lnTo>
                <a:lnTo>
                  <a:pt x="1865630" y="267246"/>
                </a:lnTo>
                <a:close/>
              </a:path>
              <a:path w="2357120" h="534670">
                <a:moveTo>
                  <a:pt x="2357031" y="362165"/>
                </a:moveTo>
                <a:lnTo>
                  <a:pt x="2349639" y="312521"/>
                </a:lnTo>
                <a:lnTo>
                  <a:pt x="2327465" y="274548"/>
                </a:lnTo>
                <a:lnTo>
                  <a:pt x="2295245" y="246888"/>
                </a:lnTo>
                <a:lnTo>
                  <a:pt x="2257729" y="228180"/>
                </a:lnTo>
                <a:lnTo>
                  <a:pt x="2213013" y="214769"/>
                </a:lnTo>
                <a:lnTo>
                  <a:pt x="2138121" y="198678"/>
                </a:lnTo>
                <a:lnTo>
                  <a:pt x="2120277" y="194500"/>
                </a:lnTo>
                <a:lnTo>
                  <a:pt x="2079383" y="176974"/>
                </a:lnTo>
                <a:lnTo>
                  <a:pt x="2074456" y="163563"/>
                </a:lnTo>
                <a:lnTo>
                  <a:pt x="2078609" y="149504"/>
                </a:lnTo>
                <a:lnTo>
                  <a:pt x="2091067" y="139458"/>
                </a:lnTo>
                <a:lnTo>
                  <a:pt x="2111832" y="133438"/>
                </a:lnTo>
                <a:lnTo>
                  <a:pt x="2140902" y="131432"/>
                </a:lnTo>
                <a:lnTo>
                  <a:pt x="2174989" y="133807"/>
                </a:lnTo>
                <a:lnTo>
                  <a:pt x="2210079" y="140919"/>
                </a:lnTo>
                <a:lnTo>
                  <a:pt x="2246185" y="152781"/>
                </a:lnTo>
                <a:lnTo>
                  <a:pt x="2283282" y="169405"/>
                </a:lnTo>
                <a:lnTo>
                  <a:pt x="2335123" y="44538"/>
                </a:lnTo>
                <a:lnTo>
                  <a:pt x="2293416" y="25273"/>
                </a:lnTo>
                <a:lnTo>
                  <a:pt x="2245677" y="11315"/>
                </a:lnTo>
                <a:lnTo>
                  <a:pt x="2194471" y="2832"/>
                </a:lnTo>
                <a:lnTo>
                  <a:pt x="2142363" y="0"/>
                </a:lnTo>
                <a:lnTo>
                  <a:pt x="2105469" y="1409"/>
                </a:lnTo>
                <a:lnTo>
                  <a:pt x="2040293" y="12725"/>
                </a:lnTo>
                <a:lnTo>
                  <a:pt x="1986851" y="35001"/>
                </a:lnTo>
                <a:lnTo>
                  <a:pt x="1946516" y="66027"/>
                </a:lnTo>
                <a:lnTo>
                  <a:pt x="1919516" y="104965"/>
                </a:lnTo>
                <a:lnTo>
                  <a:pt x="1906003" y="148780"/>
                </a:lnTo>
                <a:lnTo>
                  <a:pt x="1904314" y="172326"/>
                </a:lnTo>
                <a:lnTo>
                  <a:pt x="1906143" y="198628"/>
                </a:lnTo>
                <a:lnTo>
                  <a:pt x="1920748" y="242620"/>
                </a:lnTo>
                <a:lnTo>
                  <a:pt x="1948776" y="275412"/>
                </a:lnTo>
                <a:lnTo>
                  <a:pt x="1983092" y="298780"/>
                </a:lnTo>
                <a:lnTo>
                  <a:pt x="2023122" y="314045"/>
                </a:lnTo>
                <a:lnTo>
                  <a:pt x="2072398" y="327367"/>
                </a:lnTo>
                <a:lnTo>
                  <a:pt x="2122119" y="338340"/>
                </a:lnTo>
                <a:lnTo>
                  <a:pt x="2140267" y="342811"/>
                </a:lnTo>
                <a:lnTo>
                  <a:pt x="2181885" y="361264"/>
                </a:lnTo>
                <a:lnTo>
                  <a:pt x="2186902" y="375310"/>
                </a:lnTo>
                <a:lnTo>
                  <a:pt x="2185949" y="381812"/>
                </a:lnTo>
                <a:lnTo>
                  <a:pt x="2151126" y="401320"/>
                </a:lnTo>
                <a:lnTo>
                  <a:pt x="2120455" y="403059"/>
                </a:lnTo>
                <a:lnTo>
                  <a:pt x="2099411" y="402259"/>
                </a:lnTo>
                <a:lnTo>
                  <a:pt x="2055964" y="395871"/>
                </a:lnTo>
                <a:lnTo>
                  <a:pt x="2011476" y="383362"/>
                </a:lnTo>
                <a:lnTo>
                  <a:pt x="1970582" y="366382"/>
                </a:lnTo>
                <a:lnTo>
                  <a:pt x="1951786" y="356323"/>
                </a:lnTo>
                <a:lnTo>
                  <a:pt x="1896287" y="481926"/>
                </a:lnTo>
                <a:lnTo>
                  <a:pt x="1940369" y="503542"/>
                </a:lnTo>
                <a:lnTo>
                  <a:pt x="1995233" y="520255"/>
                </a:lnTo>
                <a:lnTo>
                  <a:pt x="2056295" y="530936"/>
                </a:lnTo>
                <a:lnTo>
                  <a:pt x="2118995" y="534492"/>
                </a:lnTo>
                <a:lnTo>
                  <a:pt x="2155888" y="533057"/>
                </a:lnTo>
                <a:lnTo>
                  <a:pt x="2221065" y="521550"/>
                </a:lnTo>
                <a:lnTo>
                  <a:pt x="2274506" y="498995"/>
                </a:lnTo>
                <a:lnTo>
                  <a:pt x="2314841" y="467956"/>
                </a:lnTo>
                <a:lnTo>
                  <a:pt x="2341842" y="429323"/>
                </a:lnTo>
                <a:lnTo>
                  <a:pt x="2355342" y="385686"/>
                </a:lnTo>
                <a:lnTo>
                  <a:pt x="2357031" y="362165"/>
                </a:lnTo>
                <a:close/>
              </a:path>
            </a:pathLst>
          </a:custGeom>
          <a:solidFill>
            <a:srgbClr val="3586C7"/>
          </a:solidFill>
        </p:spPr>
        <p:txBody>
          <a:bodyPr wrap="square" lIns="0" tIns="0" rIns="0" bIns="0" rtlCol="0"/>
          <a:lstStyle/>
          <a:p>
            <a:endParaRPr b="1"/>
          </a:p>
        </p:txBody>
      </p:sp>
      <p:sp>
        <p:nvSpPr>
          <p:cNvPr id="7" name="ZoneTexte 6">
            <a:extLst>
              <a:ext uri="{FF2B5EF4-FFF2-40B4-BE49-F238E27FC236}">
                <a16:creationId xmlns:a16="http://schemas.microsoft.com/office/drawing/2014/main" id="{525A540B-A5D6-176D-2BCE-D6A5D537AED6}"/>
              </a:ext>
            </a:extLst>
          </p:cNvPr>
          <p:cNvSpPr txBox="1"/>
          <p:nvPr/>
        </p:nvSpPr>
        <p:spPr>
          <a:xfrm>
            <a:off x="456655" y="9320100"/>
            <a:ext cx="1417603" cy="400110"/>
          </a:xfrm>
          <a:prstGeom prst="rect">
            <a:avLst/>
          </a:prstGeom>
          <a:noFill/>
        </p:spPr>
        <p:txBody>
          <a:bodyPr wrap="square" rtlCol="0">
            <a:spAutoFit/>
          </a:bodyPr>
          <a:lstStyle/>
          <a:p>
            <a:r>
              <a:rPr lang="fr-FR" sz="2000" dirty="0">
                <a:solidFill>
                  <a:srgbClr val="3586C7"/>
                </a:solidFill>
                <a:latin typeface="Montserrat Black" panose="00000A00000000000000" pitchFamily="2" charset="0"/>
              </a:rPr>
              <a:t>MAIRIE</a:t>
            </a:r>
          </a:p>
        </p:txBody>
      </p:sp>
      <p:sp>
        <p:nvSpPr>
          <p:cNvPr id="11" name="Rectangle 10">
            <a:extLst>
              <a:ext uri="{FF2B5EF4-FFF2-40B4-BE49-F238E27FC236}">
                <a16:creationId xmlns:a16="http://schemas.microsoft.com/office/drawing/2014/main" id="{8CF8B435-CD73-63D5-B6E1-4E57C051A3FE}"/>
              </a:ext>
            </a:extLst>
          </p:cNvPr>
          <p:cNvSpPr/>
          <p:nvPr/>
        </p:nvSpPr>
        <p:spPr>
          <a:xfrm>
            <a:off x="561694" y="9605963"/>
            <a:ext cx="6997982" cy="1080197"/>
          </a:xfrm>
          <a:prstGeom prst="rect">
            <a:avLst/>
          </a:prstGeom>
          <a:solidFill>
            <a:srgbClr val="358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905C61C4-8F29-0EF3-D29A-22A39A320F24}"/>
              </a:ext>
            </a:extLst>
          </p:cNvPr>
          <p:cNvSpPr txBox="1"/>
          <p:nvPr/>
        </p:nvSpPr>
        <p:spPr>
          <a:xfrm>
            <a:off x="919169" y="9776728"/>
            <a:ext cx="1567737" cy="738664"/>
          </a:xfrm>
          <a:prstGeom prst="rect">
            <a:avLst/>
          </a:prstGeom>
          <a:noFill/>
        </p:spPr>
        <p:txBody>
          <a:bodyPr wrap="none" lIns="0" tIns="0" rIns="0" bIns="0" rtlCol="0" anchor="ctr">
            <a:spAutoFit/>
          </a:bodyPr>
          <a:lstStyle/>
          <a:p>
            <a:r>
              <a:rPr lang="fr-FR" sz="1200" dirty="0">
                <a:solidFill>
                  <a:schemeClr val="bg1"/>
                </a:solidFill>
                <a:latin typeface="Montserrat" panose="00000500000000000000" pitchFamily="2" charset="0"/>
              </a:rPr>
              <a:t>39A, </a:t>
            </a:r>
            <a:r>
              <a:rPr lang="fr-FR" sz="1200" dirty="0" err="1">
                <a:solidFill>
                  <a:schemeClr val="bg1"/>
                </a:solidFill>
                <a:latin typeface="Montserrat" panose="00000500000000000000" pitchFamily="2" charset="0"/>
              </a:rPr>
              <a:t>Grand’rue</a:t>
            </a:r>
            <a:endParaRPr lang="fr-FR" sz="1200" dirty="0">
              <a:solidFill>
                <a:schemeClr val="bg1"/>
              </a:solidFill>
              <a:latin typeface="Montserrat" panose="00000500000000000000" pitchFamily="2" charset="0"/>
            </a:endParaRPr>
          </a:p>
          <a:p>
            <a:r>
              <a:rPr lang="fr-FR" sz="1200" dirty="0">
                <a:solidFill>
                  <a:schemeClr val="bg1"/>
                </a:solidFill>
                <a:latin typeface="Montserrat" panose="00000500000000000000" pitchFamily="2" charset="0"/>
              </a:rPr>
              <a:t>68720 TAGOLSHEIM</a:t>
            </a:r>
          </a:p>
          <a:p>
            <a:r>
              <a:rPr lang="fr-FR" sz="1200" dirty="0">
                <a:solidFill>
                  <a:schemeClr val="bg1"/>
                </a:solidFill>
                <a:latin typeface="Montserrat" panose="00000500000000000000" pitchFamily="2" charset="0"/>
              </a:rPr>
              <a:t>Tél. : 03.89.25.41.34</a:t>
            </a:r>
          </a:p>
          <a:p>
            <a:r>
              <a:rPr lang="fr-FR" sz="1200" dirty="0">
                <a:solidFill>
                  <a:schemeClr val="bg1"/>
                </a:solidFill>
                <a:latin typeface="Montserrat" panose="00000500000000000000" pitchFamily="2" charset="0"/>
              </a:rPr>
              <a:t>Fax : 03.89.25.56.20</a:t>
            </a:r>
          </a:p>
        </p:txBody>
      </p:sp>
      <p:sp>
        <p:nvSpPr>
          <p:cNvPr id="19" name="ZoneTexte 18">
            <a:extLst>
              <a:ext uri="{FF2B5EF4-FFF2-40B4-BE49-F238E27FC236}">
                <a16:creationId xmlns:a16="http://schemas.microsoft.com/office/drawing/2014/main" id="{1A149A12-4161-51DB-691E-A656E7286216}"/>
              </a:ext>
            </a:extLst>
          </p:cNvPr>
          <p:cNvSpPr txBox="1"/>
          <p:nvPr/>
        </p:nvSpPr>
        <p:spPr>
          <a:xfrm>
            <a:off x="2900068" y="9638228"/>
            <a:ext cx="1710405" cy="1015663"/>
          </a:xfrm>
          <a:prstGeom prst="rect">
            <a:avLst/>
          </a:prstGeom>
          <a:noFill/>
        </p:spPr>
        <p:txBody>
          <a:bodyPr wrap="none" lIns="0" tIns="0" rIns="0" bIns="0" rtlCol="0" anchor="ctr">
            <a:spAutoFit/>
          </a:bodyPr>
          <a:lstStyle/>
          <a:p>
            <a:r>
              <a:rPr lang="fr-FR" sz="1100" dirty="0">
                <a:solidFill>
                  <a:schemeClr val="bg1"/>
                </a:solidFill>
                <a:latin typeface="Montserrat Light" panose="00000400000000000000" pitchFamily="2" charset="0"/>
              </a:rPr>
              <a:t>Horaires</a:t>
            </a:r>
          </a:p>
          <a:p>
            <a:r>
              <a:rPr lang="fr-FR" sz="1100" dirty="0">
                <a:solidFill>
                  <a:schemeClr val="bg1"/>
                </a:solidFill>
                <a:latin typeface="Montserrat ExtraBold" panose="00000900000000000000" pitchFamily="2" charset="0"/>
              </a:rPr>
              <a:t>Lundi</a:t>
            </a:r>
            <a:r>
              <a:rPr lang="fr-FR" sz="1100" dirty="0">
                <a:solidFill>
                  <a:schemeClr val="bg1"/>
                </a:solidFill>
                <a:latin typeface="Montserrat Light" panose="00000400000000000000" pitchFamily="2" charset="0"/>
              </a:rPr>
              <a:t> 10h-12h et 16h-18h</a:t>
            </a:r>
          </a:p>
          <a:p>
            <a:r>
              <a:rPr lang="fr-FR" sz="1100" dirty="0">
                <a:solidFill>
                  <a:schemeClr val="bg1"/>
                </a:solidFill>
                <a:latin typeface="Montserrat ExtraBold" panose="00000900000000000000" pitchFamily="2" charset="0"/>
              </a:rPr>
              <a:t>Mardi</a:t>
            </a:r>
            <a:r>
              <a:rPr lang="fr-FR" sz="1100" dirty="0">
                <a:solidFill>
                  <a:schemeClr val="bg1"/>
                </a:solidFill>
                <a:latin typeface="Montserrat Light" panose="00000400000000000000" pitchFamily="2" charset="0"/>
              </a:rPr>
              <a:t> 10h-12h</a:t>
            </a:r>
          </a:p>
          <a:p>
            <a:r>
              <a:rPr lang="fr-FR" sz="1100" dirty="0">
                <a:solidFill>
                  <a:schemeClr val="bg1"/>
                </a:solidFill>
                <a:latin typeface="Montserrat ExtraBold" panose="00000900000000000000" pitchFamily="2" charset="0"/>
              </a:rPr>
              <a:t>Mercredi </a:t>
            </a:r>
            <a:r>
              <a:rPr lang="fr-FR" sz="1100" dirty="0">
                <a:solidFill>
                  <a:schemeClr val="bg1"/>
                </a:solidFill>
                <a:latin typeface="Montserrat Light" panose="00000400000000000000" pitchFamily="2" charset="0"/>
              </a:rPr>
              <a:t>fermée</a:t>
            </a:r>
            <a:endParaRPr lang="fr-FR" sz="1100" dirty="0">
              <a:solidFill>
                <a:schemeClr val="bg1"/>
              </a:solidFill>
              <a:latin typeface="Montserrat ExtraBold" panose="00000900000000000000" pitchFamily="2" charset="0"/>
            </a:endParaRPr>
          </a:p>
          <a:p>
            <a:r>
              <a:rPr lang="fr-FR" sz="1100" dirty="0">
                <a:solidFill>
                  <a:schemeClr val="bg1"/>
                </a:solidFill>
                <a:latin typeface="Montserrat ExtraBold" panose="00000900000000000000" pitchFamily="2" charset="0"/>
              </a:rPr>
              <a:t>Jeudi </a:t>
            </a:r>
            <a:r>
              <a:rPr lang="fr-FR" sz="1100" dirty="0">
                <a:solidFill>
                  <a:schemeClr val="bg1"/>
                </a:solidFill>
                <a:latin typeface="Montserrat Light" panose="00000400000000000000" pitchFamily="2" charset="0"/>
              </a:rPr>
              <a:t>10h-12h</a:t>
            </a:r>
          </a:p>
          <a:p>
            <a:r>
              <a:rPr lang="fr-FR" sz="1100" dirty="0">
                <a:solidFill>
                  <a:schemeClr val="bg1"/>
                </a:solidFill>
                <a:latin typeface="Montserrat ExtraBold" panose="00000900000000000000" pitchFamily="2" charset="0"/>
              </a:rPr>
              <a:t>Vendredi </a:t>
            </a:r>
            <a:r>
              <a:rPr lang="fr-FR" sz="1100" dirty="0">
                <a:solidFill>
                  <a:schemeClr val="bg1"/>
                </a:solidFill>
                <a:latin typeface="Montserrat Light" panose="00000400000000000000" pitchFamily="2" charset="0"/>
              </a:rPr>
              <a:t>10h-12h</a:t>
            </a:r>
          </a:p>
        </p:txBody>
      </p:sp>
      <p:cxnSp>
        <p:nvCxnSpPr>
          <p:cNvPr id="21" name="Connecteur droit 20">
            <a:extLst>
              <a:ext uri="{FF2B5EF4-FFF2-40B4-BE49-F238E27FC236}">
                <a16:creationId xmlns:a16="http://schemas.microsoft.com/office/drawing/2014/main" id="{E2D5A68A-77B5-052E-ECEE-7E90B7395D77}"/>
              </a:ext>
            </a:extLst>
          </p:cNvPr>
          <p:cNvCxnSpPr/>
          <p:nvPr/>
        </p:nvCxnSpPr>
        <p:spPr>
          <a:xfrm>
            <a:off x="2669721" y="9829800"/>
            <a:ext cx="0" cy="65722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B920A44D-7C56-F0E3-EB1E-B6DEF0C53975}"/>
              </a:ext>
            </a:extLst>
          </p:cNvPr>
          <p:cNvCxnSpPr/>
          <p:nvPr/>
        </p:nvCxnSpPr>
        <p:spPr>
          <a:xfrm>
            <a:off x="5003800" y="9829800"/>
            <a:ext cx="0" cy="65722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ZoneTexte 23">
            <a:extLst>
              <a:ext uri="{FF2B5EF4-FFF2-40B4-BE49-F238E27FC236}">
                <a16:creationId xmlns:a16="http://schemas.microsoft.com/office/drawing/2014/main" id="{CDF5065C-2C4D-2F41-C3B8-E14253C2E6EB}"/>
              </a:ext>
            </a:extLst>
          </p:cNvPr>
          <p:cNvSpPr txBox="1"/>
          <p:nvPr/>
        </p:nvSpPr>
        <p:spPr>
          <a:xfrm>
            <a:off x="5227505" y="9869061"/>
            <a:ext cx="1649491" cy="553998"/>
          </a:xfrm>
          <a:prstGeom prst="rect">
            <a:avLst/>
          </a:prstGeom>
          <a:noFill/>
        </p:spPr>
        <p:txBody>
          <a:bodyPr wrap="none" lIns="0" tIns="0" rIns="0" bIns="0" rtlCol="0" anchor="ctr">
            <a:spAutoFit/>
          </a:bodyPr>
          <a:lstStyle/>
          <a:p>
            <a:r>
              <a:rPr lang="fr-FR" sz="1200" dirty="0">
                <a:solidFill>
                  <a:schemeClr val="bg1"/>
                </a:solidFill>
                <a:latin typeface="Montserrat Light" panose="00000400000000000000" pitchFamily="2" charset="0"/>
              </a:rPr>
              <a:t>Mail :</a:t>
            </a:r>
          </a:p>
          <a:p>
            <a:r>
              <a:rPr lang="fr-FR" sz="1200" dirty="0">
                <a:solidFill>
                  <a:schemeClr val="bg1"/>
                </a:solidFill>
                <a:latin typeface="Montserrat Light" panose="00000400000000000000" pitchFamily="2" charset="0"/>
                <a:hlinkClick r:id="rId5">
                  <a:extLst>
                    <a:ext uri="{A12FA001-AC4F-418D-AE19-62706E023703}">
                      <ahyp:hlinkClr xmlns:ahyp="http://schemas.microsoft.com/office/drawing/2018/hyperlinkcolor" val="tx"/>
                    </a:ext>
                  </a:extLst>
                </a:hlinkClick>
              </a:rPr>
              <a:t>mairie@tagolsheim.fr</a:t>
            </a:r>
            <a:endParaRPr lang="fr-FR" sz="1200" dirty="0">
              <a:solidFill>
                <a:schemeClr val="bg1"/>
              </a:solidFill>
              <a:latin typeface="Montserrat Light" panose="00000400000000000000" pitchFamily="2" charset="0"/>
            </a:endParaRPr>
          </a:p>
          <a:p>
            <a:r>
              <a:rPr lang="fr-FR" sz="1200" dirty="0">
                <a:solidFill>
                  <a:schemeClr val="bg1"/>
                </a:solidFill>
                <a:latin typeface="Montserrat ExtraBold" panose="00000900000000000000" pitchFamily="2" charset="0"/>
              </a:rPr>
              <a:t>www.tagolsheim.fr</a:t>
            </a:r>
          </a:p>
        </p:txBody>
      </p:sp>
      <p:grpSp>
        <p:nvGrpSpPr>
          <p:cNvPr id="85" name="Groupe 84">
            <a:extLst>
              <a:ext uri="{FF2B5EF4-FFF2-40B4-BE49-F238E27FC236}">
                <a16:creationId xmlns:a16="http://schemas.microsoft.com/office/drawing/2014/main" id="{4543170F-D424-A884-DBA2-5E88B6841048}"/>
              </a:ext>
            </a:extLst>
          </p:cNvPr>
          <p:cNvGrpSpPr/>
          <p:nvPr/>
        </p:nvGrpSpPr>
        <p:grpSpPr>
          <a:xfrm>
            <a:off x="3076732" y="6767254"/>
            <a:ext cx="1653830" cy="2536467"/>
            <a:chOff x="2702337" y="6749731"/>
            <a:chExt cx="1357369" cy="2536467"/>
          </a:xfrm>
        </p:grpSpPr>
        <p:sp>
          <p:nvSpPr>
            <p:cNvPr id="87" name="ZoneTexte 86">
              <a:extLst>
                <a:ext uri="{FF2B5EF4-FFF2-40B4-BE49-F238E27FC236}">
                  <a16:creationId xmlns:a16="http://schemas.microsoft.com/office/drawing/2014/main" id="{4E970602-D95E-F7FA-BABA-CA10283AD471}"/>
                </a:ext>
              </a:extLst>
            </p:cNvPr>
            <p:cNvSpPr txBox="1"/>
            <p:nvPr/>
          </p:nvSpPr>
          <p:spPr>
            <a:xfrm>
              <a:off x="2716867" y="8902481"/>
              <a:ext cx="1273688" cy="123111"/>
            </a:xfrm>
            <a:prstGeom prst="rect">
              <a:avLst/>
            </a:prstGeom>
            <a:noFill/>
          </p:spPr>
          <p:txBody>
            <a:bodyPr wrap="square" lIns="0" tIns="0" rIns="0" bIns="0" rtlCol="0" anchor="ctr">
              <a:spAutoFit/>
            </a:bodyPr>
            <a:lstStyle/>
            <a:p>
              <a:pPr algn="just"/>
              <a:endParaRPr lang="fr-FR" sz="800" dirty="0">
                <a:solidFill>
                  <a:schemeClr val="tx1">
                    <a:lumMod val="65000"/>
                    <a:lumOff val="35000"/>
                  </a:schemeClr>
                </a:solidFill>
                <a:latin typeface="Montserrat" panose="00000500000000000000" pitchFamily="2" charset="0"/>
              </a:endParaRPr>
            </a:p>
          </p:txBody>
        </p:sp>
        <p:sp>
          <p:nvSpPr>
            <p:cNvPr id="88" name="ZoneTexte 87">
              <a:extLst>
                <a:ext uri="{FF2B5EF4-FFF2-40B4-BE49-F238E27FC236}">
                  <a16:creationId xmlns:a16="http://schemas.microsoft.com/office/drawing/2014/main" id="{49164151-2A85-7C10-F742-567F086FCE4D}"/>
                </a:ext>
              </a:extLst>
            </p:cNvPr>
            <p:cNvSpPr txBox="1"/>
            <p:nvPr/>
          </p:nvSpPr>
          <p:spPr>
            <a:xfrm>
              <a:off x="2702337" y="8354823"/>
              <a:ext cx="1284414" cy="369332"/>
            </a:xfrm>
            <a:prstGeom prst="rect">
              <a:avLst/>
            </a:prstGeom>
            <a:noFill/>
          </p:spPr>
          <p:txBody>
            <a:bodyPr wrap="square" lIns="0" tIns="0" rIns="0" bIns="0" rtlCol="0" anchor="ctr">
              <a:spAutoFit/>
            </a:bodyPr>
            <a:lstStyle/>
            <a:p>
              <a:r>
                <a:rPr lang="fr-FR" sz="1200" dirty="0">
                  <a:solidFill>
                    <a:srgbClr val="3586C7"/>
                  </a:solidFill>
                  <a:latin typeface="Montserrat ExtraBold" panose="00000900000000000000" pitchFamily="2" charset="0"/>
                </a:rPr>
                <a:t>ATELIER CONDUITE </a:t>
              </a:r>
            </a:p>
          </p:txBody>
        </p:sp>
        <p:cxnSp>
          <p:nvCxnSpPr>
            <p:cNvPr id="90" name="Connecteur droit 89">
              <a:extLst>
                <a:ext uri="{FF2B5EF4-FFF2-40B4-BE49-F238E27FC236}">
                  <a16:creationId xmlns:a16="http://schemas.microsoft.com/office/drawing/2014/main" id="{E38C8865-374B-1D50-1A01-BAAA4C9AF775}"/>
                </a:ext>
              </a:extLst>
            </p:cNvPr>
            <p:cNvCxnSpPr/>
            <p:nvPr/>
          </p:nvCxnSpPr>
          <p:spPr>
            <a:xfrm>
              <a:off x="4057355" y="6850697"/>
              <a:ext cx="0" cy="2435501"/>
            </a:xfrm>
            <a:prstGeom prst="line">
              <a:avLst/>
            </a:prstGeom>
            <a:ln w="12700">
              <a:solidFill>
                <a:srgbClr val="3586C7"/>
              </a:solidFill>
            </a:ln>
          </p:spPr>
          <p:style>
            <a:lnRef idx="1">
              <a:schemeClr val="accent1"/>
            </a:lnRef>
            <a:fillRef idx="0">
              <a:schemeClr val="accent1"/>
            </a:fillRef>
            <a:effectRef idx="0">
              <a:schemeClr val="accent1"/>
            </a:effectRef>
            <a:fontRef idx="minor">
              <a:schemeClr val="tx1"/>
            </a:fontRef>
          </p:style>
        </p:cxnSp>
        <p:cxnSp>
          <p:nvCxnSpPr>
            <p:cNvPr id="91" name="Connecteur droit 90">
              <a:extLst>
                <a:ext uri="{FF2B5EF4-FFF2-40B4-BE49-F238E27FC236}">
                  <a16:creationId xmlns:a16="http://schemas.microsoft.com/office/drawing/2014/main" id="{51D7DCF2-152B-1623-2D2C-3D6436F9ABA5}"/>
                </a:ext>
              </a:extLst>
            </p:cNvPr>
            <p:cNvCxnSpPr>
              <a:cxnSpLocks/>
            </p:cNvCxnSpPr>
            <p:nvPr/>
          </p:nvCxnSpPr>
          <p:spPr>
            <a:xfrm flipH="1">
              <a:off x="3372190" y="9286198"/>
              <a:ext cx="685165" cy="0"/>
            </a:xfrm>
            <a:prstGeom prst="line">
              <a:avLst/>
            </a:prstGeom>
            <a:ln w="12700">
              <a:solidFill>
                <a:srgbClr val="3586C7"/>
              </a:solidFill>
            </a:ln>
          </p:spPr>
          <p:style>
            <a:lnRef idx="1">
              <a:schemeClr val="accent1"/>
            </a:lnRef>
            <a:fillRef idx="0">
              <a:schemeClr val="accent1"/>
            </a:fillRef>
            <a:effectRef idx="0">
              <a:schemeClr val="accent1"/>
            </a:effectRef>
            <a:fontRef idx="minor">
              <a:schemeClr val="tx1"/>
            </a:fontRef>
          </p:style>
        </p:cxnSp>
        <p:sp>
          <p:nvSpPr>
            <p:cNvPr id="92" name="Rectangle 91">
              <a:extLst>
                <a:ext uri="{FF2B5EF4-FFF2-40B4-BE49-F238E27FC236}">
                  <a16:creationId xmlns:a16="http://schemas.microsoft.com/office/drawing/2014/main" id="{C46AA642-6126-8576-D4C0-8A844F42A2F3}"/>
                </a:ext>
              </a:extLst>
            </p:cNvPr>
            <p:cNvSpPr/>
            <p:nvPr/>
          </p:nvSpPr>
          <p:spPr>
            <a:xfrm>
              <a:off x="3381128" y="6749731"/>
              <a:ext cx="678578" cy="100965"/>
            </a:xfrm>
            <a:prstGeom prst="rect">
              <a:avLst/>
            </a:prstGeom>
            <a:solidFill>
              <a:srgbClr val="3586C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FR"/>
            </a:p>
          </p:txBody>
        </p:sp>
      </p:grpSp>
      <p:grpSp>
        <p:nvGrpSpPr>
          <p:cNvPr id="126" name="Groupe 125">
            <a:extLst>
              <a:ext uri="{FF2B5EF4-FFF2-40B4-BE49-F238E27FC236}">
                <a16:creationId xmlns:a16="http://schemas.microsoft.com/office/drawing/2014/main" id="{231B19E4-4C3D-BFB3-C760-DE0778E55A89}"/>
              </a:ext>
            </a:extLst>
          </p:cNvPr>
          <p:cNvGrpSpPr/>
          <p:nvPr/>
        </p:nvGrpSpPr>
        <p:grpSpPr>
          <a:xfrm>
            <a:off x="5493837" y="6752060"/>
            <a:ext cx="1666930" cy="2536467"/>
            <a:chOff x="2691583" y="6749731"/>
            <a:chExt cx="1368123" cy="2536467"/>
          </a:xfrm>
        </p:grpSpPr>
        <p:sp>
          <p:nvSpPr>
            <p:cNvPr id="128" name="ZoneTexte 127">
              <a:extLst>
                <a:ext uri="{FF2B5EF4-FFF2-40B4-BE49-F238E27FC236}">
                  <a16:creationId xmlns:a16="http://schemas.microsoft.com/office/drawing/2014/main" id="{962CA4A2-5410-7870-FAB1-0B7201A628F0}"/>
                </a:ext>
              </a:extLst>
            </p:cNvPr>
            <p:cNvSpPr txBox="1"/>
            <p:nvPr/>
          </p:nvSpPr>
          <p:spPr>
            <a:xfrm>
              <a:off x="2692895" y="8869544"/>
              <a:ext cx="1276547" cy="369332"/>
            </a:xfrm>
            <a:prstGeom prst="rect">
              <a:avLst/>
            </a:prstGeom>
            <a:noFill/>
          </p:spPr>
          <p:txBody>
            <a:bodyPr wrap="square" lIns="0" tIns="0" rIns="0" bIns="0" rtlCol="0" anchor="ctr">
              <a:spAutoFit/>
            </a:bodyPr>
            <a:lstStyle/>
            <a:p>
              <a:pPr algn="just"/>
              <a:r>
                <a:rPr lang="fr-FR" sz="800" dirty="0">
                  <a:solidFill>
                    <a:schemeClr val="tx1">
                      <a:lumMod val="65000"/>
                      <a:lumOff val="35000"/>
                    </a:schemeClr>
                  </a:solidFill>
                  <a:latin typeface="Montserrat" panose="00000500000000000000" pitchFamily="2" charset="0"/>
                </a:rPr>
                <a:t>Nos orchidées Bouc sont en pleine floraison.</a:t>
              </a:r>
            </a:p>
            <a:p>
              <a:pPr algn="just"/>
              <a:r>
                <a:rPr lang="fr-FR" sz="800" dirty="0">
                  <a:solidFill>
                    <a:schemeClr val="tx1">
                      <a:lumMod val="65000"/>
                      <a:lumOff val="35000"/>
                    </a:schemeClr>
                  </a:solidFill>
                  <a:latin typeface="Montserrat" panose="00000500000000000000" pitchFamily="2" charset="0"/>
                </a:rPr>
                <a:t> </a:t>
              </a:r>
            </a:p>
          </p:txBody>
        </p:sp>
        <p:sp>
          <p:nvSpPr>
            <p:cNvPr id="129" name="ZoneTexte 128">
              <a:extLst>
                <a:ext uri="{FF2B5EF4-FFF2-40B4-BE49-F238E27FC236}">
                  <a16:creationId xmlns:a16="http://schemas.microsoft.com/office/drawing/2014/main" id="{D93B4A50-1E5C-8CEE-E325-E3A64CEED207}"/>
                </a:ext>
              </a:extLst>
            </p:cNvPr>
            <p:cNvSpPr txBox="1"/>
            <p:nvPr/>
          </p:nvSpPr>
          <p:spPr>
            <a:xfrm>
              <a:off x="2691583" y="8430049"/>
              <a:ext cx="1297532" cy="184666"/>
            </a:xfrm>
            <a:prstGeom prst="rect">
              <a:avLst/>
            </a:prstGeom>
            <a:noFill/>
          </p:spPr>
          <p:txBody>
            <a:bodyPr wrap="square" lIns="0" tIns="0" rIns="0" bIns="0" rtlCol="0" anchor="ctr">
              <a:spAutoFit/>
            </a:bodyPr>
            <a:lstStyle/>
            <a:p>
              <a:endParaRPr lang="fr-FR" sz="1200" dirty="0">
                <a:solidFill>
                  <a:srgbClr val="3586C7"/>
                </a:solidFill>
                <a:latin typeface="Montserrat ExtraBold" panose="00000900000000000000" pitchFamily="2" charset="0"/>
              </a:endParaRPr>
            </a:p>
          </p:txBody>
        </p:sp>
        <p:cxnSp>
          <p:nvCxnSpPr>
            <p:cNvPr id="131" name="Connecteur droit 130">
              <a:extLst>
                <a:ext uri="{FF2B5EF4-FFF2-40B4-BE49-F238E27FC236}">
                  <a16:creationId xmlns:a16="http://schemas.microsoft.com/office/drawing/2014/main" id="{8C5854E4-DD15-41DB-E1C0-7EC21152D7FA}"/>
                </a:ext>
              </a:extLst>
            </p:cNvPr>
            <p:cNvCxnSpPr/>
            <p:nvPr/>
          </p:nvCxnSpPr>
          <p:spPr>
            <a:xfrm>
              <a:off x="4057355" y="6850697"/>
              <a:ext cx="0" cy="2435501"/>
            </a:xfrm>
            <a:prstGeom prst="line">
              <a:avLst/>
            </a:prstGeom>
            <a:ln w="12700">
              <a:solidFill>
                <a:srgbClr val="3586C7"/>
              </a:solidFill>
            </a:ln>
          </p:spPr>
          <p:style>
            <a:lnRef idx="1">
              <a:schemeClr val="accent1"/>
            </a:lnRef>
            <a:fillRef idx="0">
              <a:schemeClr val="accent1"/>
            </a:fillRef>
            <a:effectRef idx="0">
              <a:schemeClr val="accent1"/>
            </a:effectRef>
            <a:fontRef idx="minor">
              <a:schemeClr val="tx1"/>
            </a:fontRef>
          </p:style>
        </p:cxnSp>
        <p:cxnSp>
          <p:nvCxnSpPr>
            <p:cNvPr id="132" name="Connecteur droit 131">
              <a:extLst>
                <a:ext uri="{FF2B5EF4-FFF2-40B4-BE49-F238E27FC236}">
                  <a16:creationId xmlns:a16="http://schemas.microsoft.com/office/drawing/2014/main" id="{706F7157-0DC2-3279-BE7C-D57CE1135F01}"/>
                </a:ext>
              </a:extLst>
            </p:cNvPr>
            <p:cNvCxnSpPr>
              <a:cxnSpLocks/>
            </p:cNvCxnSpPr>
            <p:nvPr/>
          </p:nvCxnSpPr>
          <p:spPr>
            <a:xfrm flipH="1">
              <a:off x="3329209" y="9286198"/>
              <a:ext cx="685165" cy="0"/>
            </a:xfrm>
            <a:prstGeom prst="line">
              <a:avLst/>
            </a:prstGeom>
            <a:ln w="12700">
              <a:solidFill>
                <a:srgbClr val="3586C7"/>
              </a:solidFill>
            </a:ln>
          </p:spPr>
          <p:style>
            <a:lnRef idx="1">
              <a:schemeClr val="accent1"/>
            </a:lnRef>
            <a:fillRef idx="0">
              <a:schemeClr val="accent1"/>
            </a:fillRef>
            <a:effectRef idx="0">
              <a:schemeClr val="accent1"/>
            </a:effectRef>
            <a:fontRef idx="minor">
              <a:schemeClr val="tx1"/>
            </a:fontRef>
          </p:style>
        </p:cxnSp>
        <p:sp>
          <p:nvSpPr>
            <p:cNvPr id="133" name="Rectangle 132">
              <a:extLst>
                <a:ext uri="{FF2B5EF4-FFF2-40B4-BE49-F238E27FC236}">
                  <a16:creationId xmlns:a16="http://schemas.microsoft.com/office/drawing/2014/main" id="{35642DC9-8832-338B-0601-BDDAC5AB804E}"/>
                </a:ext>
              </a:extLst>
            </p:cNvPr>
            <p:cNvSpPr/>
            <p:nvPr/>
          </p:nvSpPr>
          <p:spPr>
            <a:xfrm>
              <a:off x="3381128" y="6749731"/>
              <a:ext cx="678578" cy="100965"/>
            </a:xfrm>
            <a:prstGeom prst="rect">
              <a:avLst/>
            </a:prstGeom>
            <a:solidFill>
              <a:srgbClr val="3586C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FR"/>
            </a:p>
          </p:txBody>
        </p:sp>
      </p:grpSp>
      <p:grpSp>
        <p:nvGrpSpPr>
          <p:cNvPr id="142" name="Groupe 141">
            <a:extLst>
              <a:ext uri="{FF2B5EF4-FFF2-40B4-BE49-F238E27FC236}">
                <a16:creationId xmlns:a16="http://schemas.microsoft.com/office/drawing/2014/main" id="{85335788-352E-6947-6463-A9390C6DA9FC}"/>
              </a:ext>
            </a:extLst>
          </p:cNvPr>
          <p:cNvGrpSpPr/>
          <p:nvPr/>
        </p:nvGrpSpPr>
        <p:grpSpPr>
          <a:xfrm>
            <a:off x="643876" y="6777702"/>
            <a:ext cx="1656986" cy="2536467"/>
            <a:chOff x="2699746" y="6749731"/>
            <a:chExt cx="1359960" cy="2536467"/>
          </a:xfrm>
        </p:grpSpPr>
        <p:sp>
          <p:nvSpPr>
            <p:cNvPr id="144" name="ZoneTexte 143">
              <a:extLst>
                <a:ext uri="{FF2B5EF4-FFF2-40B4-BE49-F238E27FC236}">
                  <a16:creationId xmlns:a16="http://schemas.microsoft.com/office/drawing/2014/main" id="{A261EE2B-A46C-C20F-D9CE-B2BCF7B61092}"/>
                </a:ext>
              </a:extLst>
            </p:cNvPr>
            <p:cNvSpPr txBox="1"/>
            <p:nvPr/>
          </p:nvSpPr>
          <p:spPr>
            <a:xfrm>
              <a:off x="2708979" y="8782347"/>
              <a:ext cx="1281576" cy="246221"/>
            </a:xfrm>
            <a:prstGeom prst="rect">
              <a:avLst/>
            </a:prstGeom>
            <a:noFill/>
          </p:spPr>
          <p:txBody>
            <a:bodyPr wrap="square" lIns="0" tIns="0" rIns="0" bIns="0" rtlCol="0" anchor="ctr">
              <a:spAutoFit/>
            </a:bodyPr>
            <a:lstStyle/>
            <a:p>
              <a:pPr algn="just"/>
              <a:r>
                <a:rPr lang="fr-FR" sz="800" dirty="0">
                  <a:solidFill>
                    <a:schemeClr val="tx1">
                      <a:lumMod val="65000"/>
                      <a:lumOff val="35000"/>
                    </a:schemeClr>
                  </a:solidFill>
                  <a:latin typeface="Montserrat" panose="00000500000000000000" pitchFamily="2" charset="0"/>
                </a:rPr>
                <a:t>L'école annexe a fait peau neuve.</a:t>
              </a:r>
            </a:p>
          </p:txBody>
        </p:sp>
        <p:sp>
          <p:nvSpPr>
            <p:cNvPr id="145" name="ZoneTexte 144">
              <a:extLst>
                <a:ext uri="{FF2B5EF4-FFF2-40B4-BE49-F238E27FC236}">
                  <a16:creationId xmlns:a16="http://schemas.microsoft.com/office/drawing/2014/main" id="{B28DCFE5-CD48-5C52-C3AB-A795DD3F5E63}"/>
                </a:ext>
              </a:extLst>
            </p:cNvPr>
            <p:cNvSpPr txBox="1"/>
            <p:nvPr/>
          </p:nvSpPr>
          <p:spPr>
            <a:xfrm>
              <a:off x="2699746" y="8428257"/>
              <a:ext cx="53" cy="184666"/>
            </a:xfrm>
            <a:prstGeom prst="rect">
              <a:avLst/>
            </a:prstGeom>
            <a:noFill/>
          </p:spPr>
          <p:txBody>
            <a:bodyPr wrap="none" lIns="0" tIns="0" rIns="0" bIns="0" rtlCol="0" anchor="ctr">
              <a:spAutoFit/>
            </a:bodyPr>
            <a:lstStyle/>
            <a:p>
              <a:endParaRPr lang="fr-FR" sz="1200" dirty="0">
                <a:solidFill>
                  <a:srgbClr val="3586C7"/>
                </a:solidFill>
                <a:latin typeface="Montserrat ExtraBold" panose="00000900000000000000" pitchFamily="2" charset="0"/>
              </a:endParaRPr>
            </a:p>
          </p:txBody>
        </p:sp>
        <p:cxnSp>
          <p:nvCxnSpPr>
            <p:cNvPr id="147" name="Connecteur droit 146">
              <a:extLst>
                <a:ext uri="{FF2B5EF4-FFF2-40B4-BE49-F238E27FC236}">
                  <a16:creationId xmlns:a16="http://schemas.microsoft.com/office/drawing/2014/main" id="{C1845625-E20E-6451-4426-3E286F2BCEC9}"/>
                </a:ext>
              </a:extLst>
            </p:cNvPr>
            <p:cNvCxnSpPr/>
            <p:nvPr/>
          </p:nvCxnSpPr>
          <p:spPr>
            <a:xfrm>
              <a:off x="4057355" y="6850697"/>
              <a:ext cx="0" cy="2435501"/>
            </a:xfrm>
            <a:prstGeom prst="line">
              <a:avLst/>
            </a:prstGeom>
            <a:ln w="12700">
              <a:solidFill>
                <a:srgbClr val="3586C7"/>
              </a:solidFill>
            </a:ln>
          </p:spPr>
          <p:style>
            <a:lnRef idx="1">
              <a:schemeClr val="accent1"/>
            </a:lnRef>
            <a:fillRef idx="0">
              <a:schemeClr val="accent1"/>
            </a:fillRef>
            <a:effectRef idx="0">
              <a:schemeClr val="accent1"/>
            </a:effectRef>
            <a:fontRef idx="minor">
              <a:schemeClr val="tx1"/>
            </a:fontRef>
          </p:style>
        </p:cxnSp>
        <p:cxnSp>
          <p:nvCxnSpPr>
            <p:cNvPr id="148" name="Connecteur droit 147">
              <a:extLst>
                <a:ext uri="{FF2B5EF4-FFF2-40B4-BE49-F238E27FC236}">
                  <a16:creationId xmlns:a16="http://schemas.microsoft.com/office/drawing/2014/main" id="{A32F4B6F-0ACD-E94D-B398-C0966C48A729}"/>
                </a:ext>
              </a:extLst>
            </p:cNvPr>
            <p:cNvCxnSpPr>
              <a:cxnSpLocks/>
            </p:cNvCxnSpPr>
            <p:nvPr/>
          </p:nvCxnSpPr>
          <p:spPr>
            <a:xfrm flipH="1">
              <a:off x="3372190" y="9286198"/>
              <a:ext cx="685165" cy="0"/>
            </a:xfrm>
            <a:prstGeom prst="line">
              <a:avLst/>
            </a:prstGeom>
            <a:ln w="12700">
              <a:solidFill>
                <a:srgbClr val="3586C7"/>
              </a:solidFill>
            </a:ln>
          </p:spPr>
          <p:style>
            <a:lnRef idx="1">
              <a:schemeClr val="accent1"/>
            </a:lnRef>
            <a:fillRef idx="0">
              <a:schemeClr val="accent1"/>
            </a:fillRef>
            <a:effectRef idx="0">
              <a:schemeClr val="accent1"/>
            </a:effectRef>
            <a:fontRef idx="minor">
              <a:schemeClr val="tx1"/>
            </a:fontRef>
          </p:style>
        </p:cxnSp>
        <p:sp>
          <p:nvSpPr>
            <p:cNvPr id="149" name="Rectangle 148">
              <a:extLst>
                <a:ext uri="{FF2B5EF4-FFF2-40B4-BE49-F238E27FC236}">
                  <a16:creationId xmlns:a16="http://schemas.microsoft.com/office/drawing/2014/main" id="{F48F70A9-B4BA-90F6-BF03-7AD9CFC1B235}"/>
                </a:ext>
              </a:extLst>
            </p:cNvPr>
            <p:cNvSpPr/>
            <p:nvPr/>
          </p:nvSpPr>
          <p:spPr>
            <a:xfrm>
              <a:off x="3381128" y="6749731"/>
              <a:ext cx="678578" cy="100965"/>
            </a:xfrm>
            <a:prstGeom prst="rect">
              <a:avLst/>
            </a:prstGeom>
            <a:solidFill>
              <a:srgbClr val="3586C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FR"/>
            </a:p>
          </p:txBody>
        </p:sp>
      </p:grpSp>
      <p:sp>
        <p:nvSpPr>
          <p:cNvPr id="159" name="Rectangle 158">
            <a:extLst>
              <a:ext uri="{FF2B5EF4-FFF2-40B4-BE49-F238E27FC236}">
                <a16:creationId xmlns:a16="http://schemas.microsoft.com/office/drawing/2014/main" id="{94D26375-C5A6-9EBD-D824-A5107433218A}"/>
              </a:ext>
            </a:extLst>
          </p:cNvPr>
          <p:cNvSpPr/>
          <p:nvPr/>
        </p:nvSpPr>
        <p:spPr>
          <a:xfrm>
            <a:off x="1033295" y="687815"/>
            <a:ext cx="6479675" cy="396142"/>
          </a:xfrm>
          <a:prstGeom prst="rect">
            <a:avLst/>
          </a:prstGeom>
          <a:solidFill>
            <a:srgbClr val="358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0" name="ZoneTexte 159">
            <a:extLst>
              <a:ext uri="{FF2B5EF4-FFF2-40B4-BE49-F238E27FC236}">
                <a16:creationId xmlns:a16="http://schemas.microsoft.com/office/drawing/2014/main" id="{8A01C9AD-D8FD-2761-9663-2DD95F5B76A0}"/>
              </a:ext>
            </a:extLst>
          </p:cNvPr>
          <p:cNvSpPr txBox="1"/>
          <p:nvPr/>
        </p:nvSpPr>
        <p:spPr>
          <a:xfrm>
            <a:off x="1276856" y="766209"/>
            <a:ext cx="2233304" cy="276999"/>
          </a:xfrm>
          <a:prstGeom prst="rect">
            <a:avLst/>
          </a:prstGeom>
          <a:noFill/>
        </p:spPr>
        <p:txBody>
          <a:bodyPr wrap="none" rtlCol="0" anchor="ctr">
            <a:spAutoFit/>
          </a:bodyPr>
          <a:lstStyle/>
          <a:p>
            <a:r>
              <a:rPr lang="fr-FR" sz="1200" spc="200" dirty="0">
                <a:solidFill>
                  <a:schemeClr val="bg1"/>
                </a:solidFill>
                <a:latin typeface="Montserrat ExtraBold" panose="00000900000000000000" pitchFamily="2" charset="0"/>
              </a:rPr>
              <a:t>TAGOLSHEIM INFOS</a:t>
            </a:r>
          </a:p>
        </p:txBody>
      </p:sp>
      <p:pic>
        <p:nvPicPr>
          <p:cNvPr id="161" name="object 18">
            <a:extLst>
              <a:ext uri="{FF2B5EF4-FFF2-40B4-BE49-F238E27FC236}">
                <a16:creationId xmlns:a16="http://schemas.microsoft.com/office/drawing/2014/main" id="{F54E2974-2F7F-A25A-28E5-5C0CA8195E85}"/>
              </a:ext>
            </a:extLst>
          </p:cNvPr>
          <p:cNvPicPr/>
          <p:nvPr/>
        </p:nvPicPr>
        <p:blipFill>
          <a:blip r:embed="rId6" cstate="print"/>
          <a:stretch>
            <a:fillRect/>
          </a:stretch>
        </p:blipFill>
        <p:spPr>
          <a:xfrm>
            <a:off x="6270725" y="521496"/>
            <a:ext cx="595570" cy="716058"/>
          </a:xfrm>
          <a:prstGeom prst="rect">
            <a:avLst/>
          </a:prstGeom>
        </p:spPr>
      </p:pic>
      <p:pic>
        <p:nvPicPr>
          <p:cNvPr id="3" name="Image 2">
            <a:extLst>
              <a:ext uri="{FF2B5EF4-FFF2-40B4-BE49-F238E27FC236}">
                <a16:creationId xmlns:a16="http://schemas.microsoft.com/office/drawing/2014/main" id="{C125E210-D4C7-91F1-2765-C6524D6BF9B6}"/>
              </a:ext>
            </a:extLst>
          </p:cNvPr>
          <p:cNvPicPr>
            <a:picLocks noChangeAspect="1"/>
          </p:cNvPicPr>
          <p:nvPr/>
        </p:nvPicPr>
        <p:blipFill>
          <a:blip r:embed="rId7">
            <a:extLst>
              <a:ext uri="{28A0092B-C50C-407E-A947-70E740481C1C}">
                <a14:useLocalDpi xmlns:a14="http://schemas.microsoft.com/office/drawing/2010/main" val="0"/>
              </a:ext>
            </a:extLst>
          </a:blip>
          <a:srcRect l="2910" r="2910"/>
          <a:stretch/>
        </p:blipFill>
        <p:spPr>
          <a:xfrm>
            <a:off x="643876" y="6977211"/>
            <a:ext cx="1549872" cy="1234245"/>
          </a:xfrm>
          <a:prstGeom prst="rect">
            <a:avLst/>
          </a:prstGeom>
        </p:spPr>
      </p:pic>
      <p:sp>
        <p:nvSpPr>
          <p:cNvPr id="5" name="ZoneTexte 4">
            <a:extLst>
              <a:ext uri="{FF2B5EF4-FFF2-40B4-BE49-F238E27FC236}">
                <a16:creationId xmlns:a16="http://schemas.microsoft.com/office/drawing/2014/main" id="{F7B1A079-EA68-FD1C-9816-B0877FA0FFCA}"/>
              </a:ext>
            </a:extLst>
          </p:cNvPr>
          <p:cNvSpPr txBox="1"/>
          <p:nvPr/>
        </p:nvSpPr>
        <p:spPr>
          <a:xfrm>
            <a:off x="631501" y="8331347"/>
            <a:ext cx="1618199" cy="369332"/>
          </a:xfrm>
          <a:prstGeom prst="rect">
            <a:avLst/>
          </a:prstGeom>
          <a:noFill/>
        </p:spPr>
        <p:txBody>
          <a:bodyPr wrap="square" lIns="0" tIns="0" rIns="0" bIns="0" rtlCol="0" anchor="ctr">
            <a:spAutoFit/>
          </a:bodyPr>
          <a:lstStyle/>
          <a:p>
            <a:r>
              <a:rPr lang="fr-FR" sz="1200" dirty="0">
                <a:solidFill>
                  <a:srgbClr val="3586C7"/>
                </a:solidFill>
                <a:latin typeface="Montserrat ExtraBold" panose="00000900000000000000" pitchFamily="2" charset="0"/>
              </a:rPr>
              <a:t>RENOVATION FACADE ECOLE</a:t>
            </a:r>
          </a:p>
        </p:txBody>
      </p:sp>
      <p:sp>
        <p:nvSpPr>
          <p:cNvPr id="4" name="ZoneTexte 3">
            <a:extLst>
              <a:ext uri="{FF2B5EF4-FFF2-40B4-BE49-F238E27FC236}">
                <a16:creationId xmlns:a16="http://schemas.microsoft.com/office/drawing/2014/main" id="{971113FB-D8A0-CC34-5C1D-A320DB3BF889}"/>
              </a:ext>
            </a:extLst>
          </p:cNvPr>
          <p:cNvSpPr txBox="1"/>
          <p:nvPr/>
        </p:nvSpPr>
        <p:spPr>
          <a:xfrm>
            <a:off x="6922255" y="746168"/>
            <a:ext cx="558166" cy="276999"/>
          </a:xfrm>
          <a:prstGeom prst="rect">
            <a:avLst/>
          </a:prstGeom>
          <a:noFill/>
        </p:spPr>
        <p:txBody>
          <a:bodyPr wrap="none" rtlCol="0" anchor="ctr">
            <a:spAutoFit/>
          </a:bodyPr>
          <a:lstStyle/>
          <a:p>
            <a:r>
              <a:rPr lang="fr-FR" sz="1200" spc="200" dirty="0">
                <a:solidFill>
                  <a:schemeClr val="bg1"/>
                </a:solidFill>
                <a:latin typeface="Montserrat ExtraBold" panose="00000900000000000000" pitchFamily="2" charset="0"/>
              </a:rPr>
              <a:t>027</a:t>
            </a:r>
          </a:p>
        </p:txBody>
      </p:sp>
      <p:sp>
        <p:nvSpPr>
          <p:cNvPr id="8" name="ZoneTexte 7">
            <a:extLst>
              <a:ext uri="{FF2B5EF4-FFF2-40B4-BE49-F238E27FC236}">
                <a16:creationId xmlns:a16="http://schemas.microsoft.com/office/drawing/2014/main" id="{1AC0674E-9E77-34AB-4DAE-13EDD108CCF9}"/>
              </a:ext>
            </a:extLst>
          </p:cNvPr>
          <p:cNvSpPr txBox="1"/>
          <p:nvPr/>
        </p:nvSpPr>
        <p:spPr>
          <a:xfrm>
            <a:off x="3782456" y="766884"/>
            <a:ext cx="962123" cy="261610"/>
          </a:xfrm>
          <a:prstGeom prst="rect">
            <a:avLst/>
          </a:prstGeom>
          <a:noFill/>
        </p:spPr>
        <p:txBody>
          <a:bodyPr wrap="none" rtlCol="0" anchor="ctr">
            <a:spAutoFit/>
          </a:bodyPr>
          <a:lstStyle/>
          <a:p>
            <a:r>
              <a:rPr lang="fr-FR" sz="1100" spc="200" dirty="0">
                <a:solidFill>
                  <a:schemeClr val="bg1"/>
                </a:solidFill>
                <a:latin typeface="Leelawadee UI" panose="020B0502040204020203" pitchFamily="34" charset="-34"/>
                <a:cs typeface="Leelawadee UI" panose="020B0502040204020203" pitchFamily="34" charset="-34"/>
              </a:rPr>
              <a:t>Mai 2024</a:t>
            </a:r>
          </a:p>
        </p:txBody>
      </p:sp>
      <p:sp>
        <p:nvSpPr>
          <p:cNvPr id="10" name="ZoneTexte 9">
            <a:extLst>
              <a:ext uri="{FF2B5EF4-FFF2-40B4-BE49-F238E27FC236}">
                <a16:creationId xmlns:a16="http://schemas.microsoft.com/office/drawing/2014/main" id="{45265667-C99C-5A10-3B6D-57423C9B4819}"/>
              </a:ext>
            </a:extLst>
          </p:cNvPr>
          <p:cNvSpPr txBox="1"/>
          <p:nvPr/>
        </p:nvSpPr>
        <p:spPr>
          <a:xfrm>
            <a:off x="2859006" y="8820268"/>
            <a:ext cx="1645140" cy="246221"/>
          </a:xfrm>
          <a:prstGeom prst="rect">
            <a:avLst/>
          </a:prstGeom>
          <a:noFill/>
        </p:spPr>
        <p:txBody>
          <a:bodyPr wrap="square" lIns="0" tIns="0" rIns="0" bIns="0" rtlCol="0" anchor="ctr">
            <a:spAutoFit/>
          </a:bodyPr>
          <a:lstStyle/>
          <a:p>
            <a:r>
              <a:rPr lang="fr-FR" sz="800" dirty="0">
                <a:solidFill>
                  <a:schemeClr val="tx1">
                    <a:lumMod val="65000"/>
                    <a:lumOff val="35000"/>
                  </a:schemeClr>
                </a:solidFill>
                <a:latin typeface="Montserrat" panose="00000500000000000000" pitchFamily="2" charset="0"/>
              </a:rPr>
              <a:t>Atelier Conduite et Prévention Routière le jeudi 10 octobre. </a:t>
            </a:r>
          </a:p>
        </p:txBody>
      </p:sp>
      <p:sp>
        <p:nvSpPr>
          <p:cNvPr id="18" name="ZoneTexte 17">
            <a:extLst>
              <a:ext uri="{FF2B5EF4-FFF2-40B4-BE49-F238E27FC236}">
                <a16:creationId xmlns:a16="http://schemas.microsoft.com/office/drawing/2014/main" id="{39AF4B57-BF71-1E67-A1C6-FA191AF5EA8F}"/>
              </a:ext>
            </a:extLst>
          </p:cNvPr>
          <p:cNvSpPr txBox="1"/>
          <p:nvPr/>
        </p:nvSpPr>
        <p:spPr>
          <a:xfrm>
            <a:off x="5511413" y="8247712"/>
            <a:ext cx="1564941" cy="553998"/>
          </a:xfrm>
          <a:prstGeom prst="rect">
            <a:avLst/>
          </a:prstGeom>
          <a:noFill/>
        </p:spPr>
        <p:txBody>
          <a:bodyPr wrap="square" lIns="0" tIns="0" rIns="0" bIns="0" rtlCol="0" anchor="ctr">
            <a:spAutoFit/>
          </a:bodyPr>
          <a:lstStyle/>
          <a:p>
            <a:r>
              <a:rPr lang="fr-FR" sz="1200" dirty="0">
                <a:solidFill>
                  <a:srgbClr val="3586C7"/>
                </a:solidFill>
                <a:latin typeface="Montserrat ExtraBold" panose="00000900000000000000" pitchFamily="2" charset="0"/>
              </a:rPr>
              <a:t>BIODIVERSITE DE NOTRE PATRIMOINE</a:t>
            </a:r>
          </a:p>
        </p:txBody>
      </p:sp>
      <p:pic>
        <p:nvPicPr>
          <p:cNvPr id="9" name="Image 8">
            <a:extLst>
              <a:ext uri="{FF2B5EF4-FFF2-40B4-BE49-F238E27FC236}">
                <a16:creationId xmlns:a16="http://schemas.microsoft.com/office/drawing/2014/main" id="{56C8D815-C811-8F60-69AD-0E7D53AA0669}"/>
              </a:ext>
            </a:extLst>
          </p:cNvPr>
          <p:cNvPicPr>
            <a:picLocks noChangeAspect="1"/>
          </p:cNvPicPr>
          <p:nvPr/>
        </p:nvPicPr>
        <p:blipFill>
          <a:blip r:embed="rId8">
            <a:extLst>
              <a:ext uri="{28A0092B-C50C-407E-A947-70E740481C1C}">
                <a14:useLocalDpi xmlns:a14="http://schemas.microsoft.com/office/drawing/2010/main" val="0"/>
              </a:ext>
            </a:extLst>
          </a:blip>
          <a:srcRect t="8134" b="8134"/>
          <a:stretch/>
        </p:blipFill>
        <p:spPr>
          <a:xfrm>
            <a:off x="5595935" y="6941965"/>
            <a:ext cx="1454854" cy="1248525"/>
          </a:xfrm>
          <a:prstGeom prst="rect">
            <a:avLst/>
          </a:prstGeom>
        </p:spPr>
      </p:pic>
      <p:pic>
        <p:nvPicPr>
          <p:cNvPr id="14" name="Image 13">
            <a:extLst>
              <a:ext uri="{FF2B5EF4-FFF2-40B4-BE49-F238E27FC236}">
                <a16:creationId xmlns:a16="http://schemas.microsoft.com/office/drawing/2014/main" id="{6692EA36-900B-A4A3-FA71-41EB0E5EFE70}"/>
              </a:ext>
            </a:extLst>
          </p:cNvPr>
          <p:cNvPicPr>
            <a:picLocks noChangeAspect="1"/>
          </p:cNvPicPr>
          <p:nvPr/>
        </p:nvPicPr>
        <p:blipFill rotWithShape="1">
          <a:blip r:embed="rId9">
            <a:extLst>
              <a:ext uri="{28A0092B-C50C-407E-A947-70E740481C1C}">
                <a14:useLocalDpi xmlns:a14="http://schemas.microsoft.com/office/drawing/2010/main" val="0"/>
              </a:ext>
            </a:extLst>
          </a:blip>
          <a:srcRect t="-680" r="-14582" b="34793"/>
          <a:stretch/>
        </p:blipFill>
        <p:spPr>
          <a:xfrm>
            <a:off x="3017668" y="6977211"/>
            <a:ext cx="1858597" cy="1353122"/>
          </a:xfrm>
          <a:prstGeom prst="rect">
            <a:avLst/>
          </a:prstGeom>
        </p:spPr>
      </p:pic>
    </p:spTree>
    <p:extLst>
      <p:ext uri="{BB962C8B-B14F-4D97-AF65-F5344CB8AC3E}">
        <p14:creationId xmlns:p14="http://schemas.microsoft.com/office/powerpoint/2010/main" val="3184560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400BACE-EBEE-03AD-D0DC-A7EDEC3CF8E1}"/>
              </a:ext>
            </a:extLst>
          </p:cNvPr>
          <p:cNvSpPr/>
          <p:nvPr/>
        </p:nvSpPr>
        <p:spPr>
          <a:xfrm>
            <a:off x="1080000" y="93290"/>
            <a:ext cx="6479675" cy="396142"/>
          </a:xfrm>
          <a:prstGeom prst="rect">
            <a:avLst/>
          </a:prstGeom>
          <a:solidFill>
            <a:srgbClr val="358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7CDA6D94-9927-C68B-880A-1666F3E84E7D}"/>
              </a:ext>
            </a:extLst>
          </p:cNvPr>
          <p:cNvSpPr txBox="1"/>
          <p:nvPr/>
        </p:nvSpPr>
        <p:spPr>
          <a:xfrm>
            <a:off x="1179394" y="135959"/>
            <a:ext cx="2233304" cy="276999"/>
          </a:xfrm>
          <a:prstGeom prst="rect">
            <a:avLst/>
          </a:prstGeom>
          <a:noFill/>
        </p:spPr>
        <p:txBody>
          <a:bodyPr wrap="none" rtlCol="0" anchor="ctr">
            <a:spAutoFit/>
          </a:bodyPr>
          <a:lstStyle/>
          <a:p>
            <a:r>
              <a:rPr lang="fr-FR" sz="1200" spc="200" dirty="0">
                <a:solidFill>
                  <a:schemeClr val="bg1"/>
                </a:solidFill>
                <a:latin typeface="Montserrat ExtraBold" panose="00000900000000000000" pitchFamily="2" charset="0"/>
              </a:rPr>
              <a:t>TAGOLSHEIM INFOS</a:t>
            </a:r>
          </a:p>
        </p:txBody>
      </p:sp>
      <p:pic>
        <p:nvPicPr>
          <p:cNvPr id="18" name="object 18">
            <a:extLst>
              <a:ext uri="{FF2B5EF4-FFF2-40B4-BE49-F238E27FC236}">
                <a16:creationId xmlns:a16="http://schemas.microsoft.com/office/drawing/2014/main" id="{5D5BB366-A4ED-A1B6-73EC-884291444083}"/>
              </a:ext>
            </a:extLst>
          </p:cNvPr>
          <p:cNvPicPr/>
          <p:nvPr/>
        </p:nvPicPr>
        <p:blipFill>
          <a:blip r:embed="rId2" cstate="print"/>
          <a:stretch>
            <a:fillRect/>
          </a:stretch>
        </p:blipFill>
        <p:spPr>
          <a:xfrm>
            <a:off x="6607876" y="227442"/>
            <a:ext cx="595570" cy="716058"/>
          </a:xfrm>
          <a:prstGeom prst="rect">
            <a:avLst/>
          </a:prstGeom>
        </p:spPr>
      </p:pic>
      <p:sp>
        <p:nvSpPr>
          <p:cNvPr id="66" name="ZoneTexte 65">
            <a:extLst>
              <a:ext uri="{FF2B5EF4-FFF2-40B4-BE49-F238E27FC236}">
                <a16:creationId xmlns:a16="http://schemas.microsoft.com/office/drawing/2014/main" id="{AB1A1323-3221-D87C-976E-AA897059AC4D}"/>
              </a:ext>
            </a:extLst>
          </p:cNvPr>
          <p:cNvSpPr txBox="1"/>
          <p:nvPr/>
        </p:nvSpPr>
        <p:spPr>
          <a:xfrm>
            <a:off x="278183" y="654426"/>
            <a:ext cx="4333916" cy="477054"/>
          </a:xfrm>
          <a:prstGeom prst="rect">
            <a:avLst/>
          </a:prstGeom>
          <a:noFill/>
        </p:spPr>
        <p:txBody>
          <a:bodyPr wrap="square" lIns="0" tIns="0" rIns="0" bIns="0" rtlCol="0">
            <a:spAutoFit/>
          </a:bodyPr>
          <a:lstStyle/>
          <a:p>
            <a:r>
              <a:rPr lang="fr-FR" sz="2100" b="0" i="0" dirty="0">
                <a:solidFill>
                  <a:srgbClr val="3586C7"/>
                </a:solidFill>
                <a:effectLst/>
                <a:latin typeface="Montserrat ExtraBold" panose="00000900000000000000" pitchFamily="2" charset="0"/>
              </a:rPr>
              <a:t>EDITO DU MAIRE</a:t>
            </a:r>
            <a:r>
              <a:rPr lang="fr-FR" sz="1800" b="1" dirty="0">
                <a:effectLst/>
                <a:latin typeface="Fairwater Script Light" panose="02000507000000020003" pitchFamily="2" charset="0"/>
                <a:ea typeface="Calibri" panose="020F0502020204030204" pitchFamily="34" charset="0"/>
                <a:cs typeface="Times New Roman" panose="02020603050405020304" pitchFamily="18" charset="0"/>
              </a:rPr>
              <a:t> </a:t>
            </a:r>
          </a:p>
          <a:p>
            <a:endParaRPr lang="fr-FR" sz="1000" b="0" i="0" dirty="0">
              <a:solidFill>
                <a:srgbClr val="000000"/>
              </a:solidFill>
              <a:effectLst/>
              <a:latin typeface="Montserrat Light" panose="00000400000000000000" pitchFamily="2" charset="0"/>
            </a:endParaRPr>
          </a:p>
        </p:txBody>
      </p:sp>
      <p:cxnSp>
        <p:nvCxnSpPr>
          <p:cNvPr id="72" name="Connecteur droit 71">
            <a:extLst>
              <a:ext uri="{FF2B5EF4-FFF2-40B4-BE49-F238E27FC236}">
                <a16:creationId xmlns:a16="http://schemas.microsoft.com/office/drawing/2014/main" id="{79AC4ACA-A878-6C22-57DB-0BC4DC148471}"/>
              </a:ext>
            </a:extLst>
          </p:cNvPr>
          <p:cNvCxnSpPr>
            <a:cxnSpLocks/>
          </p:cNvCxnSpPr>
          <p:nvPr/>
        </p:nvCxnSpPr>
        <p:spPr>
          <a:xfrm flipH="1">
            <a:off x="4989126" y="559407"/>
            <a:ext cx="17997" cy="9641894"/>
          </a:xfrm>
          <a:prstGeom prst="line">
            <a:avLst/>
          </a:prstGeom>
          <a:ln w="12700">
            <a:solidFill>
              <a:srgbClr val="3586C7"/>
            </a:solidFill>
          </a:ln>
        </p:spPr>
        <p:style>
          <a:lnRef idx="1">
            <a:schemeClr val="accent1"/>
          </a:lnRef>
          <a:fillRef idx="0">
            <a:schemeClr val="accent1"/>
          </a:fillRef>
          <a:effectRef idx="0">
            <a:schemeClr val="accent1"/>
          </a:effectRef>
          <a:fontRef idx="minor">
            <a:schemeClr val="tx1"/>
          </a:fontRef>
        </p:style>
      </p:cxnSp>
      <p:sp>
        <p:nvSpPr>
          <p:cNvPr id="75" name="ZoneTexte 74">
            <a:extLst>
              <a:ext uri="{FF2B5EF4-FFF2-40B4-BE49-F238E27FC236}">
                <a16:creationId xmlns:a16="http://schemas.microsoft.com/office/drawing/2014/main" id="{25628817-7DDE-43B2-97C5-5585B823EB78}"/>
              </a:ext>
            </a:extLst>
          </p:cNvPr>
          <p:cNvSpPr txBox="1"/>
          <p:nvPr/>
        </p:nvSpPr>
        <p:spPr>
          <a:xfrm>
            <a:off x="5240168" y="637133"/>
            <a:ext cx="827150" cy="276999"/>
          </a:xfrm>
          <a:prstGeom prst="rect">
            <a:avLst/>
          </a:prstGeom>
          <a:noFill/>
        </p:spPr>
        <p:txBody>
          <a:bodyPr wrap="none" lIns="0" tIns="0" rIns="0" bIns="0" rtlCol="0">
            <a:spAutoFit/>
          </a:bodyPr>
          <a:lstStyle/>
          <a:p>
            <a:r>
              <a:rPr lang="fr-FR" sz="1800" b="0" i="0" dirty="0">
                <a:solidFill>
                  <a:srgbClr val="3586C7"/>
                </a:solidFill>
                <a:effectLst/>
                <a:latin typeface="Montserrat ExtraBold" panose="00000900000000000000" pitchFamily="2" charset="0"/>
              </a:rPr>
              <a:t>Carnet</a:t>
            </a:r>
            <a:endParaRPr lang="fr-FR" dirty="0"/>
          </a:p>
        </p:txBody>
      </p:sp>
      <p:sp>
        <p:nvSpPr>
          <p:cNvPr id="76" name="Rectangle 75">
            <a:extLst>
              <a:ext uri="{FF2B5EF4-FFF2-40B4-BE49-F238E27FC236}">
                <a16:creationId xmlns:a16="http://schemas.microsoft.com/office/drawing/2014/main" id="{5559032B-4846-C80D-ABF4-3B8794DD9A2E}"/>
              </a:ext>
            </a:extLst>
          </p:cNvPr>
          <p:cNvSpPr/>
          <p:nvPr/>
        </p:nvSpPr>
        <p:spPr>
          <a:xfrm>
            <a:off x="5211713" y="575621"/>
            <a:ext cx="930073" cy="367398"/>
          </a:xfrm>
          <a:prstGeom prst="rect">
            <a:avLst/>
          </a:prstGeom>
          <a:noFill/>
          <a:ln w="12700">
            <a:solidFill>
              <a:srgbClr val="3586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138B60FE-F990-6790-FED3-0DEB02A67167}"/>
              </a:ext>
            </a:extLst>
          </p:cNvPr>
          <p:cNvSpPr/>
          <p:nvPr/>
        </p:nvSpPr>
        <p:spPr>
          <a:xfrm>
            <a:off x="5130163" y="1065197"/>
            <a:ext cx="2296882" cy="313870"/>
          </a:xfrm>
          <a:prstGeom prst="rect">
            <a:avLst/>
          </a:prstGeom>
          <a:solidFill>
            <a:srgbClr val="3586C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dirty="0"/>
              <a:t>NAISSANCE</a:t>
            </a:r>
          </a:p>
        </p:txBody>
      </p:sp>
      <p:sp>
        <p:nvSpPr>
          <p:cNvPr id="16" name="ZoneTexte 15">
            <a:extLst>
              <a:ext uri="{FF2B5EF4-FFF2-40B4-BE49-F238E27FC236}">
                <a16:creationId xmlns:a16="http://schemas.microsoft.com/office/drawing/2014/main" id="{54C19597-F9AF-E7E2-A8D7-D7362E46611D}"/>
              </a:ext>
            </a:extLst>
          </p:cNvPr>
          <p:cNvSpPr txBox="1"/>
          <p:nvPr/>
        </p:nvSpPr>
        <p:spPr>
          <a:xfrm>
            <a:off x="198110" y="483507"/>
            <a:ext cx="3316961" cy="551626"/>
          </a:xfrm>
          <a:prstGeom prst="rect">
            <a:avLst/>
          </a:prstGeom>
          <a:noFill/>
        </p:spPr>
        <p:txBody>
          <a:bodyPr wrap="square">
            <a:spAutoFit/>
          </a:bodyPr>
          <a:lstStyle/>
          <a:p>
            <a:pPr>
              <a:lnSpc>
                <a:spcPct val="107000"/>
              </a:lnSpc>
            </a:pPr>
            <a:r>
              <a:rPr lang="fr-FR" sz="1800" kern="100" dirty="0">
                <a:effectLst/>
                <a:latin typeface="Montserrat Light" panose="00000400000000000000" pitchFamily="2" charset="0"/>
                <a:ea typeface="Calibri" panose="020F0502020204030204" pitchFamily="34" charset="0"/>
                <a:cs typeface="Times New Roman" panose="02020603050405020304" pitchFamily="18" charset="0"/>
              </a:rPr>
              <a:t> </a:t>
            </a:r>
          </a:p>
          <a:p>
            <a:pPr algn="just">
              <a:lnSpc>
                <a:spcPct val="107000"/>
              </a:lnSpc>
            </a:pPr>
            <a:endParaRPr lang="fr-FR" sz="1050" kern="100" dirty="0">
              <a:effectLst/>
              <a:latin typeface="Montserrat Light" panose="00000400000000000000" pitchFamily="2"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4F118ED8-D1E7-A78A-8BC3-3E0C5A1C6B94}"/>
              </a:ext>
            </a:extLst>
          </p:cNvPr>
          <p:cNvSpPr/>
          <p:nvPr/>
        </p:nvSpPr>
        <p:spPr>
          <a:xfrm>
            <a:off x="5101171" y="8196716"/>
            <a:ext cx="2325874" cy="435583"/>
          </a:xfrm>
          <a:prstGeom prst="rect">
            <a:avLst/>
          </a:prstGeom>
          <a:solidFill>
            <a:srgbClr val="3586C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dirty="0"/>
              <a:t>OUVERTURE D’UN NOUVEAU COMMERCE</a:t>
            </a:r>
          </a:p>
        </p:txBody>
      </p:sp>
      <p:sp>
        <p:nvSpPr>
          <p:cNvPr id="19" name="ZoneTexte 18">
            <a:extLst>
              <a:ext uri="{FF2B5EF4-FFF2-40B4-BE49-F238E27FC236}">
                <a16:creationId xmlns:a16="http://schemas.microsoft.com/office/drawing/2014/main" id="{A8131F8D-3503-F810-57FB-D6121CA6A745}"/>
              </a:ext>
            </a:extLst>
          </p:cNvPr>
          <p:cNvSpPr txBox="1"/>
          <p:nvPr/>
        </p:nvSpPr>
        <p:spPr>
          <a:xfrm>
            <a:off x="952" y="1608956"/>
            <a:ext cx="4928407" cy="8485336"/>
          </a:xfrm>
          <a:prstGeom prst="rect">
            <a:avLst/>
          </a:prstGeom>
          <a:noFill/>
        </p:spPr>
        <p:txBody>
          <a:bodyPr wrap="square">
            <a:spAutoFit/>
          </a:bodyPr>
          <a:lstStyle/>
          <a:p>
            <a:pPr algn="ctr">
              <a:lnSpc>
                <a:spcPct val="107000"/>
              </a:lnSpc>
              <a:spcAft>
                <a:spcPts val="800"/>
              </a:spcAft>
            </a:pPr>
            <a:r>
              <a:rPr lang="fr-FR" sz="1100" b="1" kern="100" dirty="0">
                <a:effectLst/>
                <a:latin typeface="Montserrat" panose="00000500000000000000" pitchFamily="2" charset="0"/>
                <a:ea typeface="Aptos" panose="020B0004020202020204" pitchFamily="34" charset="0"/>
                <a:cs typeface="Times New Roman" panose="02020603050405020304" pitchFamily="18" charset="0"/>
              </a:rPr>
              <a:t>PAROLES ET ACTES…..</a:t>
            </a:r>
            <a:endParaRPr lang="fr-FR" sz="1100" kern="100" dirty="0">
              <a:effectLst/>
              <a:latin typeface="Montserrat" panose="00000500000000000000" pitchFamily="2" charset="0"/>
              <a:ea typeface="Aptos" panose="020B0004020202020204" pitchFamily="34" charset="0"/>
              <a:cs typeface="Times New Roman" panose="02020603050405020304" pitchFamily="18" charset="0"/>
            </a:endParaRPr>
          </a:p>
          <a:p>
            <a:pPr algn="just">
              <a:lnSpc>
                <a:spcPct val="107000"/>
              </a:lnSpc>
              <a:spcAft>
                <a:spcPts val="800"/>
              </a:spcAft>
            </a:pPr>
            <a:r>
              <a:rPr lang="fr-FR" sz="1100" kern="100" dirty="0">
                <a:effectLst/>
                <a:latin typeface="Montserrat" panose="00000500000000000000" pitchFamily="2" charset="0"/>
                <a:ea typeface="Aptos" panose="020B0004020202020204" pitchFamily="34" charset="0"/>
                <a:cs typeface="Times New Roman" panose="02020603050405020304" pitchFamily="18" charset="0"/>
              </a:rPr>
              <a:t>Lors des vœux 2024, je vous annonçais notre volonté de ne pas augmenter les taux d’imposition de la commune cette année encore. C’est désormais chose faite : à l’occasion du dernier Conseil Municipal, nous avons voté la stabilité des taux d’imposition communaux. Année après année, nous tenons notre engagement.</a:t>
            </a:r>
          </a:p>
          <a:p>
            <a:pPr algn="just">
              <a:lnSpc>
                <a:spcPct val="107000"/>
              </a:lnSpc>
              <a:spcAft>
                <a:spcPts val="800"/>
              </a:spcAft>
            </a:pPr>
            <a:r>
              <a:rPr lang="fr-FR" sz="1100" kern="100" dirty="0">
                <a:effectLst/>
                <a:latin typeface="Montserrat" panose="00000500000000000000" pitchFamily="2" charset="0"/>
                <a:ea typeface="Aptos" panose="020B0004020202020204" pitchFamily="34" charset="0"/>
                <a:cs typeface="Times New Roman" panose="02020603050405020304" pitchFamily="18" charset="0"/>
              </a:rPr>
              <a:t>Pour la 4</a:t>
            </a:r>
            <a:r>
              <a:rPr lang="fr-FR" sz="1100" kern="100" baseline="30000" dirty="0">
                <a:effectLst/>
                <a:latin typeface="Montserrat" panose="00000500000000000000" pitchFamily="2" charset="0"/>
                <a:ea typeface="Aptos" panose="020B0004020202020204" pitchFamily="34" charset="0"/>
                <a:cs typeface="Times New Roman" panose="02020603050405020304" pitchFamily="18" charset="0"/>
              </a:rPr>
              <a:t>ème</a:t>
            </a:r>
            <a:r>
              <a:rPr lang="fr-FR" sz="1100" kern="100" dirty="0">
                <a:effectLst/>
                <a:latin typeface="Montserrat" panose="00000500000000000000" pitchFamily="2" charset="0"/>
                <a:ea typeface="Aptos" panose="020B0004020202020204" pitchFamily="34" charset="0"/>
                <a:cs typeface="Times New Roman" panose="02020603050405020304" pitchFamily="18" charset="0"/>
              </a:rPr>
              <a:t> année consécutive, nous dégageons un résultat de fonctionnement de plus de 100 000 euros portant ainsi notre résultat à 1 181 855 euros ; c’est là, le fruit d’un autre engagement : une gestion dynamique et ambitieuse. Nous investissons pour créer une attractivité dans le village qui nous permet en retour de profiter de recettes exceptionnelles.</a:t>
            </a:r>
          </a:p>
          <a:p>
            <a:pPr algn="just">
              <a:lnSpc>
                <a:spcPct val="107000"/>
              </a:lnSpc>
              <a:spcAft>
                <a:spcPts val="800"/>
              </a:spcAft>
            </a:pPr>
            <a:r>
              <a:rPr lang="fr-FR" sz="1100" kern="100" dirty="0">
                <a:effectLst/>
                <a:latin typeface="Montserrat" panose="00000500000000000000" pitchFamily="2" charset="0"/>
                <a:ea typeface="Aptos" panose="020B0004020202020204" pitchFamily="34" charset="0"/>
                <a:cs typeface="Times New Roman" panose="02020603050405020304" pitchFamily="18" charset="0"/>
              </a:rPr>
              <a:t>Un véritable exploit dans un contexte difficile et exigeant, où les subventions de l’Etat se raréfient, où les besoins en termes d’investissements sont nombreux, l’équipe municipale a fait, une fois de plus, le choix de ne pas vous faire supporter l’augmentation des énergies (électricité, gaz, essence), l’augmentation des charges, des assurances, etc… Au contraire, nous travaillons pour contrebalancer ces freins au développement.</a:t>
            </a:r>
          </a:p>
          <a:p>
            <a:pPr algn="just">
              <a:lnSpc>
                <a:spcPct val="107000"/>
              </a:lnSpc>
              <a:spcAft>
                <a:spcPts val="800"/>
              </a:spcAft>
            </a:pPr>
            <a:r>
              <a:rPr lang="fr-FR" sz="1100" kern="100" dirty="0">
                <a:effectLst/>
                <a:latin typeface="Montserrat" panose="00000500000000000000" pitchFamily="2" charset="0"/>
                <a:ea typeface="Aptos" panose="020B0004020202020204" pitchFamily="34" charset="0"/>
                <a:cs typeface="Times New Roman" panose="02020603050405020304" pitchFamily="18" charset="0"/>
              </a:rPr>
              <a:t>Dans le Tagolsheim Infos, nous vous présentons régulièrement les réalisations, les projets et les évènements qui animent notre commune. Pour arriver à cela, j’ai la chance de bénéficier d’une belle équipe aussi bien dans le Conseil Municipal qui soutient les idées et les projets mais aussi nos agents qui assurent le service public. Vous les connaissez, les croisez en Mairie ou dans notre village à entretenir nos espaces verts, nos routes ou bâtiments mais également à installer la déco qui se renouvelle régulièrement avec succès. Une diversité et une richesse pour notre commune. Je veux ici les remercier pour leur contribution de chaque instant au service public communal et pour leur dévouement à notre village. Du fond du cœur, un immense merci à chacune et chacun d’entre eux.</a:t>
            </a:r>
          </a:p>
          <a:p>
            <a:pPr algn="just">
              <a:lnSpc>
                <a:spcPct val="107000"/>
              </a:lnSpc>
              <a:spcAft>
                <a:spcPts val="800"/>
              </a:spcAft>
            </a:pPr>
            <a:r>
              <a:rPr lang="fr-FR" sz="1100" kern="100" dirty="0">
                <a:effectLst/>
                <a:latin typeface="Montserrat" panose="00000500000000000000" pitchFamily="2" charset="0"/>
                <a:ea typeface="Aptos" panose="020B0004020202020204" pitchFamily="34" charset="0"/>
                <a:cs typeface="Times New Roman" panose="02020603050405020304" pitchFamily="18" charset="0"/>
              </a:rPr>
              <a:t>Ensemble, nous allons continuer à gérer notre budget à bon escient et continuer à développer notre beau village. Continuons à aller dans le bon sens avec ambition, prudence et honnêteté, mus par la seule volonté de vous proposer des services de qualité dans de bonnes conditions.</a:t>
            </a:r>
          </a:p>
          <a:p>
            <a:pPr algn="just">
              <a:lnSpc>
                <a:spcPct val="107000"/>
              </a:lnSpc>
              <a:spcAft>
                <a:spcPts val="800"/>
              </a:spcAft>
            </a:pPr>
            <a:r>
              <a:rPr lang="fr-FR" sz="1100" kern="100" dirty="0">
                <a:effectLst/>
                <a:latin typeface="Montserrat" panose="00000500000000000000" pitchFamily="2" charset="0"/>
                <a:ea typeface="Aptos" panose="020B0004020202020204" pitchFamily="34" charset="0"/>
                <a:cs typeface="Times New Roman" panose="02020603050405020304" pitchFamily="18" charset="0"/>
              </a:rPr>
              <a:t>Satisfaire les besoins des Tagolsheimois pour un développement harmonieux permettant de nourrir notre ambition au quotidien.  </a:t>
            </a:r>
          </a:p>
          <a:p>
            <a:pPr algn="just">
              <a:lnSpc>
                <a:spcPct val="107000"/>
              </a:lnSpc>
              <a:spcAft>
                <a:spcPts val="800"/>
              </a:spcAft>
            </a:pPr>
            <a:r>
              <a:rPr lang="fr-FR" sz="1100" kern="100" dirty="0">
                <a:effectLst/>
                <a:latin typeface="Montserrat" panose="00000500000000000000" pitchFamily="2" charset="0"/>
                <a:ea typeface="Aptos" panose="020B0004020202020204" pitchFamily="34" charset="0"/>
                <a:cs typeface="Times New Roman" panose="02020603050405020304" pitchFamily="18" charset="0"/>
              </a:rPr>
              <a:t>Beau mois de juin (ensoleillé) à toutes et à tous.</a:t>
            </a:r>
          </a:p>
          <a:p>
            <a:pPr algn="just"/>
            <a:endParaRPr lang="fr-FR" sz="1100" dirty="0">
              <a:effectLst/>
              <a:latin typeface="Montserrat Light" panose="00000400000000000000" pitchFamily="2" charset="0"/>
              <a:ea typeface="Times New Roman" panose="02020603050405020304" pitchFamily="18" charset="0"/>
            </a:endParaRPr>
          </a:p>
          <a:p>
            <a:pPr algn="just"/>
            <a:r>
              <a:rPr lang="fr-FR" sz="1100" dirty="0">
                <a:effectLst/>
                <a:latin typeface="Montserrat Light" panose="00000400000000000000" pitchFamily="2" charset="0"/>
                <a:ea typeface="Times New Roman" panose="02020603050405020304" pitchFamily="18" charset="0"/>
              </a:rPr>
              <a:t>						</a:t>
            </a:r>
            <a:r>
              <a:rPr lang="fr-FR" sz="1100" dirty="0">
                <a:effectLst/>
                <a:latin typeface="Montserrat" panose="00000500000000000000" pitchFamily="2" charset="0"/>
                <a:ea typeface="Times New Roman" panose="02020603050405020304" pitchFamily="18" charset="0"/>
              </a:rPr>
              <a:t>Fidèlement, votre Maire</a:t>
            </a:r>
          </a:p>
          <a:p>
            <a:pPr algn="just"/>
            <a:r>
              <a:rPr lang="fr-FR" sz="1100" dirty="0">
                <a:effectLst/>
                <a:latin typeface="Montserrat" panose="00000500000000000000" pitchFamily="2" charset="0"/>
                <a:ea typeface="Times New Roman" panose="02020603050405020304" pitchFamily="18" charset="0"/>
              </a:rPr>
              <a:t>						Hervé Wermuth</a:t>
            </a:r>
          </a:p>
        </p:txBody>
      </p:sp>
      <p:sp>
        <p:nvSpPr>
          <p:cNvPr id="13" name="ZoneTexte 12">
            <a:extLst>
              <a:ext uri="{FF2B5EF4-FFF2-40B4-BE49-F238E27FC236}">
                <a16:creationId xmlns:a16="http://schemas.microsoft.com/office/drawing/2014/main" id="{E25654C4-F753-0F6E-3DF1-CC7B2B3819D4}"/>
              </a:ext>
            </a:extLst>
          </p:cNvPr>
          <p:cNvSpPr txBox="1"/>
          <p:nvPr/>
        </p:nvSpPr>
        <p:spPr>
          <a:xfrm>
            <a:off x="0" y="1035534"/>
            <a:ext cx="4827755" cy="261610"/>
          </a:xfrm>
          <a:prstGeom prst="rect">
            <a:avLst/>
          </a:prstGeom>
          <a:noFill/>
        </p:spPr>
        <p:txBody>
          <a:bodyPr wrap="square">
            <a:spAutoFit/>
          </a:bodyPr>
          <a:lstStyle/>
          <a:p>
            <a:r>
              <a:rPr lang="fr-FR" sz="1100" dirty="0">
                <a:effectLst/>
                <a:latin typeface="Montserrat" panose="00000500000000000000" pitchFamily="2" charset="0"/>
                <a:ea typeface="Times New Roman" panose="02020603050405020304" pitchFamily="18" charset="0"/>
              </a:rPr>
              <a:t>Chères Tagolsheimoises, chers Tagolsheimois,</a:t>
            </a:r>
          </a:p>
        </p:txBody>
      </p:sp>
      <p:sp>
        <p:nvSpPr>
          <p:cNvPr id="7" name="ZoneTexte 6">
            <a:extLst>
              <a:ext uri="{FF2B5EF4-FFF2-40B4-BE49-F238E27FC236}">
                <a16:creationId xmlns:a16="http://schemas.microsoft.com/office/drawing/2014/main" id="{D82246C3-F9DD-1B68-B527-C217AAFE2B6D}"/>
              </a:ext>
            </a:extLst>
          </p:cNvPr>
          <p:cNvSpPr txBox="1"/>
          <p:nvPr/>
        </p:nvSpPr>
        <p:spPr>
          <a:xfrm>
            <a:off x="5115452" y="8754751"/>
            <a:ext cx="2242655" cy="1107996"/>
          </a:xfrm>
          <a:prstGeom prst="rect">
            <a:avLst/>
          </a:prstGeom>
          <a:noFill/>
        </p:spPr>
        <p:txBody>
          <a:bodyPr wrap="square" rtlCol="0">
            <a:spAutoFit/>
          </a:bodyPr>
          <a:lstStyle/>
          <a:p>
            <a:pPr algn="just"/>
            <a:r>
              <a:rPr lang="fr-FR" sz="1100" b="0" i="0" dirty="0">
                <a:effectLst/>
                <a:highlight>
                  <a:srgbClr val="FFFFFF"/>
                </a:highlight>
                <a:latin typeface="Montserrat" panose="00000500000000000000" pitchFamily="2" charset="0"/>
              </a:rPr>
              <a:t>Nous vous informons de l’ouverture d</a:t>
            </a:r>
            <a:r>
              <a:rPr lang="fr-FR" sz="1100" dirty="0">
                <a:highlight>
                  <a:srgbClr val="FFFFFF"/>
                </a:highlight>
                <a:latin typeface="Montserrat" panose="00000500000000000000" pitchFamily="2" charset="0"/>
              </a:rPr>
              <a:t>u nouveau commerce M</a:t>
            </a:r>
            <a:r>
              <a:rPr lang="fr-FR" sz="1100" b="0" i="0" dirty="0">
                <a:effectLst/>
                <a:highlight>
                  <a:srgbClr val="FFFFFF"/>
                </a:highlight>
                <a:latin typeface="Montserrat" panose="00000500000000000000" pitchFamily="2" charset="0"/>
              </a:rPr>
              <a:t>ariette : </a:t>
            </a:r>
          </a:p>
          <a:p>
            <a:pPr algn="just"/>
            <a:r>
              <a:rPr lang="fr-FR" sz="1100" b="0" i="0" dirty="0">
                <a:effectLst/>
                <a:highlight>
                  <a:srgbClr val="FFFFFF"/>
                </a:highlight>
                <a:latin typeface="Montserrat" panose="00000500000000000000" pitchFamily="2" charset="0"/>
              </a:rPr>
              <a:t>1 route nationale</a:t>
            </a:r>
          </a:p>
          <a:p>
            <a:pPr algn="just"/>
            <a:r>
              <a:rPr lang="fr-FR" sz="1100" b="0" i="0" dirty="0">
                <a:effectLst/>
                <a:highlight>
                  <a:srgbClr val="FFFFFF"/>
                </a:highlight>
                <a:latin typeface="Montserrat" panose="00000500000000000000" pitchFamily="2" charset="0"/>
              </a:rPr>
              <a:t>68720 TAGOLSHEIM</a:t>
            </a:r>
          </a:p>
          <a:p>
            <a:pPr algn="just"/>
            <a:r>
              <a:rPr lang="fr-FR" sz="1100" b="0" i="0" dirty="0">
                <a:effectLst/>
                <a:highlight>
                  <a:srgbClr val="FFFFFF"/>
                </a:highlight>
                <a:latin typeface="Montserrat" panose="00000500000000000000" pitchFamily="2" charset="0"/>
              </a:rPr>
              <a:t>03 89 68 24 35</a:t>
            </a:r>
            <a:endParaRPr lang="fr-FR" sz="1100" b="0" i="0" dirty="0">
              <a:solidFill>
                <a:srgbClr val="333333"/>
              </a:solidFill>
              <a:effectLst/>
              <a:highlight>
                <a:srgbClr val="FFFFFF"/>
              </a:highlight>
              <a:latin typeface="Montserrat" panose="00000500000000000000" pitchFamily="2" charset="0"/>
            </a:endParaRPr>
          </a:p>
        </p:txBody>
      </p:sp>
      <p:sp>
        <p:nvSpPr>
          <p:cNvPr id="23" name="ZoneTexte 22">
            <a:extLst>
              <a:ext uri="{FF2B5EF4-FFF2-40B4-BE49-F238E27FC236}">
                <a16:creationId xmlns:a16="http://schemas.microsoft.com/office/drawing/2014/main" id="{93BB8921-B5F4-0DFB-813F-65E744BC11ED}"/>
              </a:ext>
            </a:extLst>
          </p:cNvPr>
          <p:cNvSpPr txBox="1"/>
          <p:nvPr/>
        </p:nvSpPr>
        <p:spPr>
          <a:xfrm>
            <a:off x="5130163" y="1429630"/>
            <a:ext cx="2296882" cy="769441"/>
          </a:xfrm>
          <a:prstGeom prst="rect">
            <a:avLst/>
          </a:prstGeom>
          <a:noFill/>
        </p:spPr>
        <p:txBody>
          <a:bodyPr wrap="square" rtlCol="0">
            <a:spAutoFit/>
          </a:bodyPr>
          <a:lstStyle/>
          <a:p>
            <a:pPr algn="just"/>
            <a:r>
              <a:rPr lang="fr-FR" sz="1100" b="1" dirty="0" err="1">
                <a:latin typeface="Montserrat" panose="00000500000000000000" pitchFamily="2" charset="0"/>
              </a:rPr>
              <a:t>Heiana</a:t>
            </a:r>
            <a:r>
              <a:rPr lang="fr-FR" sz="1100" b="1" dirty="0">
                <a:latin typeface="Montserrat" panose="00000500000000000000" pitchFamily="2" charset="0"/>
              </a:rPr>
              <a:t>, </a:t>
            </a:r>
            <a:r>
              <a:rPr lang="fr-FR" sz="1100" dirty="0">
                <a:latin typeface="Montserrat" panose="00000500000000000000" pitchFamily="2" charset="0"/>
              </a:rPr>
              <a:t>née le 05/05/2024 de Steve NAEGEL et </a:t>
            </a:r>
            <a:r>
              <a:rPr lang="fr-FR" sz="1100" dirty="0" err="1">
                <a:latin typeface="Montserrat" panose="00000500000000000000" pitchFamily="2" charset="0"/>
              </a:rPr>
              <a:t>Hereiti</a:t>
            </a:r>
            <a:r>
              <a:rPr lang="fr-FR" sz="1100" dirty="0">
                <a:latin typeface="Montserrat" panose="00000500000000000000" pitchFamily="2" charset="0"/>
              </a:rPr>
              <a:t> SCHWARTZ</a:t>
            </a:r>
          </a:p>
          <a:p>
            <a:pPr algn="just"/>
            <a:r>
              <a:rPr lang="fr-FR" sz="1100" dirty="0">
                <a:latin typeface="Montserrat" panose="00000500000000000000" pitchFamily="2" charset="0"/>
              </a:rPr>
              <a:t> </a:t>
            </a:r>
          </a:p>
        </p:txBody>
      </p:sp>
      <p:sp>
        <p:nvSpPr>
          <p:cNvPr id="8" name="Rectangle 7">
            <a:extLst>
              <a:ext uri="{FF2B5EF4-FFF2-40B4-BE49-F238E27FC236}">
                <a16:creationId xmlns:a16="http://schemas.microsoft.com/office/drawing/2014/main" id="{CBC28949-3039-6D2C-453C-1876AA5F4DB7}"/>
              </a:ext>
            </a:extLst>
          </p:cNvPr>
          <p:cNvSpPr/>
          <p:nvPr/>
        </p:nvSpPr>
        <p:spPr>
          <a:xfrm>
            <a:off x="5101171" y="5116328"/>
            <a:ext cx="2296882" cy="319176"/>
          </a:xfrm>
          <a:prstGeom prst="rect">
            <a:avLst/>
          </a:prstGeom>
          <a:solidFill>
            <a:srgbClr val="3586C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dirty="0"/>
              <a:t>DON DU SANG</a:t>
            </a:r>
          </a:p>
        </p:txBody>
      </p:sp>
      <p:sp>
        <p:nvSpPr>
          <p:cNvPr id="9" name="Titre 9">
            <a:extLst>
              <a:ext uri="{FF2B5EF4-FFF2-40B4-BE49-F238E27FC236}">
                <a16:creationId xmlns:a16="http://schemas.microsoft.com/office/drawing/2014/main" id="{B61B1FF3-3FC6-D7B3-77B4-1B985264249C}"/>
              </a:ext>
            </a:extLst>
          </p:cNvPr>
          <p:cNvSpPr txBox="1">
            <a:spLocks/>
          </p:cNvSpPr>
          <p:nvPr/>
        </p:nvSpPr>
        <p:spPr>
          <a:xfrm>
            <a:off x="5039643" y="5595453"/>
            <a:ext cx="2255380" cy="1017389"/>
          </a:xfrm>
          <a:prstGeom prst="rect">
            <a:avLst/>
          </a:prstGeom>
        </p:spPr>
        <p:txBody>
          <a:bodyPr vert="horz" lIns="91440" tIns="45720" rIns="91440" bIns="45720" rtlCol="0" anchor="ctr">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gn="just">
              <a:lnSpc>
                <a:spcPct val="100000"/>
              </a:lnSpc>
            </a:pPr>
            <a:r>
              <a:rPr lang="fr-FR" sz="1100" dirty="0">
                <a:latin typeface="Montserrat" panose="00000500000000000000" pitchFamily="2" charset="0"/>
              </a:rPr>
              <a:t>Venez nombreux au Don du sang qui se tiendra le 17 juin de 16h30 à 19h30 à la salle polyvalente.</a:t>
            </a:r>
          </a:p>
        </p:txBody>
      </p:sp>
      <p:sp>
        <p:nvSpPr>
          <p:cNvPr id="14" name="Rectangle 13">
            <a:extLst>
              <a:ext uri="{FF2B5EF4-FFF2-40B4-BE49-F238E27FC236}">
                <a16:creationId xmlns:a16="http://schemas.microsoft.com/office/drawing/2014/main" id="{2B12E466-A0C4-F36C-6A65-CE1104AE9182}"/>
              </a:ext>
            </a:extLst>
          </p:cNvPr>
          <p:cNvSpPr/>
          <p:nvPr/>
        </p:nvSpPr>
        <p:spPr>
          <a:xfrm>
            <a:off x="5088339" y="6648112"/>
            <a:ext cx="2338706" cy="319176"/>
          </a:xfrm>
          <a:prstGeom prst="rect">
            <a:avLst/>
          </a:prstGeom>
          <a:solidFill>
            <a:srgbClr val="3586C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dirty="0"/>
              <a:t>ELECTIONS EUROPEENNES</a:t>
            </a:r>
          </a:p>
        </p:txBody>
      </p:sp>
      <p:sp>
        <p:nvSpPr>
          <p:cNvPr id="15" name="ZoneTexte 14">
            <a:extLst>
              <a:ext uri="{FF2B5EF4-FFF2-40B4-BE49-F238E27FC236}">
                <a16:creationId xmlns:a16="http://schemas.microsoft.com/office/drawing/2014/main" id="{1128AB5E-7BBD-998F-3F15-529BB86D5BA4}"/>
              </a:ext>
            </a:extLst>
          </p:cNvPr>
          <p:cNvSpPr txBox="1"/>
          <p:nvPr/>
        </p:nvSpPr>
        <p:spPr>
          <a:xfrm>
            <a:off x="5073843" y="7119694"/>
            <a:ext cx="2296882" cy="938719"/>
          </a:xfrm>
          <a:prstGeom prst="rect">
            <a:avLst/>
          </a:prstGeom>
          <a:noFill/>
        </p:spPr>
        <p:txBody>
          <a:bodyPr wrap="square" rtlCol="0">
            <a:spAutoFit/>
          </a:bodyPr>
          <a:lstStyle/>
          <a:p>
            <a:pPr algn="just"/>
            <a:r>
              <a:rPr lang="fr-FR" sz="1100" dirty="0">
                <a:latin typeface="Montserrat" panose="00000500000000000000" pitchFamily="2" charset="0"/>
              </a:rPr>
              <a:t>RDV le dimanche 09 juin à la salle communale. </a:t>
            </a:r>
          </a:p>
          <a:p>
            <a:pPr algn="just"/>
            <a:r>
              <a:rPr lang="fr-FR" sz="1100" dirty="0">
                <a:latin typeface="Montserrat" panose="00000500000000000000" pitchFamily="2" charset="0"/>
              </a:rPr>
              <a:t>Si vous êtes absent, n’oubliez pas de donner votre procuration. </a:t>
            </a:r>
          </a:p>
        </p:txBody>
      </p:sp>
      <p:sp>
        <p:nvSpPr>
          <p:cNvPr id="20" name="Rectangle 3">
            <a:extLst>
              <a:ext uri="{FF2B5EF4-FFF2-40B4-BE49-F238E27FC236}">
                <a16:creationId xmlns:a16="http://schemas.microsoft.com/office/drawing/2014/main" id="{0D40E823-481B-5317-0A0A-56107965768C}"/>
              </a:ext>
            </a:extLst>
          </p:cNvPr>
          <p:cNvSpPr>
            <a:spLocks noChangeArrowheads="1"/>
          </p:cNvSpPr>
          <p:nvPr/>
        </p:nvSpPr>
        <p:spPr bwMode="auto">
          <a:xfrm rot="10800000" flipV="1">
            <a:off x="5130163" y="3199435"/>
            <a:ext cx="2296881"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effectLst/>
                <a:latin typeface="Montserrat" panose="00000500000000000000" pitchFamily="2" charset="0"/>
              </a:rPr>
              <a:t>RDV des enfants avec les enseignants à la salle polyvalente de Tagolsheim à 17h00. </a:t>
            </a:r>
            <a:br>
              <a:rPr kumimoji="0" lang="fr-FR" altLang="fr-FR" sz="1100" b="0" i="0" u="none" strike="noStrike" cap="none" normalizeH="0" baseline="0" dirty="0">
                <a:ln>
                  <a:noFill/>
                </a:ln>
                <a:effectLst/>
                <a:latin typeface="Montserrat" panose="00000500000000000000" pitchFamily="2" charset="0"/>
              </a:rPr>
            </a:br>
            <a:r>
              <a:rPr kumimoji="0" lang="fr-FR" altLang="fr-FR" sz="1100" b="0" i="0" u="none" strike="noStrike" cap="none" normalizeH="0" baseline="0" dirty="0">
                <a:ln>
                  <a:noFill/>
                </a:ln>
                <a:effectLst/>
                <a:latin typeface="Montserrat" panose="00000500000000000000" pitchFamily="2" charset="0"/>
              </a:rPr>
              <a:t>17:30-18:30 &gt; Spectacle des enfants</a:t>
            </a:r>
            <a:br>
              <a:rPr kumimoji="0" lang="fr-FR" altLang="fr-FR" sz="1100" b="0" i="0" u="none" strike="noStrike" cap="none" normalizeH="0" baseline="0" dirty="0">
                <a:ln>
                  <a:noFill/>
                </a:ln>
                <a:effectLst/>
                <a:latin typeface="Montserrat" panose="00000500000000000000" pitchFamily="2" charset="0"/>
              </a:rPr>
            </a:br>
            <a:r>
              <a:rPr kumimoji="0" lang="fr-FR" altLang="fr-FR" sz="1100" b="0" i="0" u="none" strike="noStrike" cap="none" normalizeH="0" baseline="0" dirty="0">
                <a:ln>
                  <a:noFill/>
                </a:ln>
                <a:effectLst/>
                <a:latin typeface="Montserrat" panose="00000500000000000000" pitchFamily="2" charset="0"/>
              </a:rPr>
              <a:t>18:30-20:30 &gt; Kermesse avec jeux pour les enfants</a:t>
            </a:r>
            <a:br>
              <a:rPr kumimoji="0" lang="fr-FR" altLang="fr-FR" sz="1100" b="0" i="0" u="none" strike="noStrike" cap="none" normalizeH="0" baseline="0" dirty="0">
                <a:ln>
                  <a:noFill/>
                </a:ln>
                <a:effectLst/>
                <a:latin typeface="Montserrat" panose="00000500000000000000" pitchFamily="2" charset="0"/>
              </a:rPr>
            </a:br>
            <a:r>
              <a:rPr kumimoji="0" lang="fr-FR" altLang="fr-FR" sz="1100" b="0" i="0" u="none" strike="noStrike" cap="none" normalizeH="0" baseline="0" dirty="0">
                <a:ln>
                  <a:noFill/>
                </a:ln>
                <a:effectLst/>
                <a:latin typeface="Montserrat" panose="00000500000000000000" pitchFamily="2" charset="0"/>
              </a:rPr>
              <a:t>19:00-22:00 &gt; Repas et soirée festive</a:t>
            </a:r>
          </a:p>
        </p:txBody>
      </p:sp>
      <p:sp>
        <p:nvSpPr>
          <p:cNvPr id="24" name="Rectangle 23">
            <a:extLst>
              <a:ext uri="{FF2B5EF4-FFF2-40B4-BE49-F238E27FC236}">
                <a16:creationId xmlns:a16="http://schemas.microsoft.com/office/drawing/2014/main" id="{33BF1F85-B278-BD49-948F-ED2572919270}"/>
              </a:ext>
            </a:extLst>
          </p:cNvPr>
          <p:cNvSpPr/>
          <p:nvPr/>
        </p:nvSpPr>
        <p:spPr>
          <a:xfrm>
            <a:off x="5130163" y="2152674"/>
            <a:ext cx="2296882" cy="313870"/>
          </a:xfrm>
          <a:prstGeom prst="rect">
            <a:avLst/>
          </a:prstGeom>
          <a:solidFill>
            <a:srgbClr val="3586C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dirty="0"/>
              <a:t>KERMESSE DE L’ECOLE</a:t>
            </a:r>
          </a:p>
        </p:txBody>
      </p:sp>
      <p:sp>
        <p:nvSpPr>
          <p:cNvPr id="36" name="ZoneTexte 35">
            <a:extLst>
              <a:ext uri="{FF2B5EF4-FFF2-40B4-BE49-F238E27FC236}">
                <a16:creationId xmlns:a16="http://schemas.microsoft.com/office/drawing/2014/main" id="{23C6B252-5173-A5D1-2FA6-675DA727FF25}"/>
              </a:ext>
            </a:extLst>
          </p:cNvPr>
          <p:cNvSpPr txBox="1"/>
          <p:nvPr/>
        </p:nvSpPr>
        <p:spPr>
          <a:xfrm>
            <a:off x="5115452" y="2647770"/>
            <a:ext cx="2311593" cy="600164"/>
          </a:xfrm>
          <a:prstGeom prst="rect">
            <a:avLst/>
          </a:prstGeom>
          <a:noFill/>
        </p:spPr>
        <p:txBody>
          <a:bodyPr wrap="square">
            <a:spAutoFit/>
          </a:bodyPr>
          <a:lstStyle/>
          <a:p>
            <a:r>
              <a:rPr lang="fr-FR" sz="1100" dirty="0">
                <a:latin typeface="Montserrat" panose="00000500000000000000" pitchFamily="2" charset="0"/>
              </a:rPr>
              <a:t>La kermesse de notre école se tiendra le vendredi 28 juin à la salle polyvalente : </a:t>
            </a:r>
            <a:endParaRPr lang="fr-FR" sz="1100" dirty="0"/>
          </a:p>
        </p:txBody>
      </p:sp>
      <p:pic>
        <p:nvPicPr>
          <p:cNvPr id="1026" name="Picture 2">
            <a:extLst>
              <a:ext uri="{FF2B5EF4-FFF2-40B4-BE49-F238E27FC236}">
                <a16:creationId xmlns:a16="http://schemas.microsoft.com/office/drawing/2014/main" id="{130E849F-B838-E7F3-A68B-48E27A9F8E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0103" y="5054369"/>
            <a:ext cx="641998" cy="6863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uvrir Franchise MARIETTE : rentabilité ? LA NOUVELLE ...">
            <a:extLst>
              <a:ext uri="{FF2B5EF4-FFF2-40B4-BE49-F238E27FC236}">
                <a16:creationId xmlns:a16="http://schemas.microsoft.com/office/drawing/2014/main" id="{64E00681-DEBD-914A-C7A6-D516EA0AAE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956" b="18372"/>
          <a:stretch/>
        </p:blipFill>
        <p:spPr bwMode="auto">
          <a:xfrm>
            <a:off x="6278850" y="9820987"/>
            <a:ext cx="1187586" cy="720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8061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9A0D83B-CEC9-BF34-6928-F110C62A9268}"/>
              </a:ext>
            </a:extLst>
          </p:cNvPr>
          <p:cNvSpPr/>
          <p:nvPr/>
        </p:nvSpPr>
        <p:spPr>
          <a:xfrm>
            <a:off x="1080000" y="148945"/>
            <a:ext cx="6479675" cy="396142"/>
          </a:xfrm>
          <a:prstGeom prst="rect">
            <a:avLst/>
          </a:prstGeom>
          <a:solidFill>
            <a:srgbClr val="358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BE532694-98DA-189B-D40C-4EF75BB46357}"/>
              </a:ext>
            </a:extLst>
          </p:cNvPr>
          <p:cNvSpPr txBox="1"/>
          <p:nvPr/>
        </p:nvSpPr>
        <p:spPr>
          <a:xfrm>
            <a:off x="1215862" y="217173"/>
            <a:ext cx="2233304" cy="276999"/>
          </a:xfrm>
          <a:prstGeom prst="rect">
            <a:avLst/>
          </a:prstGeom>
          <a:noFill/>
        </p:spPr>
        <p:txBody>
          <a:bodyPr wrap="none" rtlCol="0" anchor="ctr">
            <a:spAutoFit/>
          </a:bodyPr>
          <a:lstStyle/>
          <a:p>
            <a:r>
              <a:rPr lang="fr-FR" sz="1200" spc="200" dirty="0">
                <a:solidFill>
                  <a:schemeClr val="bg1"/>
                </a:solidFill>
                <a:latin typeface="Montserrat ExtraBold" panose="00000900000000000000" pitchFamily="2" charset="0"/>
              </a:rPr>
              <a:t>TAGOLSHEIM INFOS</a:t>
            </a:r>
          </a:p>
        </p:txBody>
      </p:sp>
      <p:pic>
        <p:nvPicPr>
          <p:cNvPr id="19" name="object 18">
            <a:extLst>
              <a:ext uri="{FF2B5EF4-FFF2-40B4-BE49-F238E27FC236}">
                <a16:creationId xmlns:a16="http://schemas.microsoft.com/office/drawing/2014/main" id="{F9B7B629-7511-0A96-26C4-E8359D47B02F}"/>
              </a:ext>
            </a:extLst>
          </p:cNvPr>
          <p:cNvPicPr/>
          <p:nvPr/>
        </p:nvPicPr>
        <p:blipFill>
          <a:blip r:embed="rId2" cstate="print"/>
          <a:stretch>
            <a:fillRect/>
          </a:stretch>
        </p:blipFill>
        <p:spPr>
          <a:xfrm>
            <a:off x="6242261" y="244786"/>
            <a:ext cx="595570" cy="716058"/>
          </a:xfrm>
          <a:prstGeom prst="rect">
            <a:avLst/>
          </a:prstGeom>
        </p:spPr>
      </p:pic>
      <p:sp>
        <p:nvSpPr>
          <p:cNvPr id="2" name="Rectangle 1">
            <a:extLst>
              <a:ext uri="{FF2B5EF4-FFF2-40B4-BE49-F238E27FC236}">
                <a16:creationId xmlns:a16="http://schemas.microsoft.com/office/drawing/2014/main" id="{58AE4FD9-4EBB-FE76-882F-9D33FFF82F5E}"/>
              </a:ext>
            </a:extLst>
          </p:cNvPr>
          <p:cNvSpPr/>
          <p:nvPr/>
        </p:nvSpPr>
        <p:spPr>
          <a:xfrm>
            <a:off x="142767" y="1127632"/>
            <a:ext cx="7416908" cy="317240"/>
          </a:xfrm>
          <a:prstGeom prst="rect">
            <a:avLst/>
          </a:prstGeom>
          <a:solidFill>
            <a:srgbClr val="3586C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ExtraBold" panose="00000900000000000000" pitchFamily="2" charset="0"/>
              </a:rPr>
              <a:t>RENOVATION DE LA FACADE DE L’ECOLE</a:t>
            </a:r>
          </a:p>
        </p:txBody>
      </p:sp>
      <p:sp>
        <p:nvSpPr>
          <p:cNvPr id="3" name="Rectangle 2">
            <a:extLst>
              <a:ext uri="{FF2B5EF4-FFF2-40B4-BE49-F238E27FC236}">
                <a16:creationId xmlns:a16="http://schemas.microsoft.com/office/drawing/2014/main" id="{146A9603-D7E0-9729-E290-279C7C261017}"/>
              </a:ext>
            </a:extLst>
          </p:cNvPr>
          <p:cNvSpPr/>
          <p:nvPr/>
        </p:nvSpPr>
        <p:spPr>
          <a:xfrm>
            <a:off x="142765" y="8341387"/>
            <a:ext cx="6580252" cy="331084"/>
          </a:xfrm>
          <a:prstGeom prst="rect">
            <a:avLst/>
          </a:prstGeom>
          <a:solidFill>
            <a:srgbClr val="3586C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ExtraBold" panose="00000900000000000000" pitchFamily="2" charset="0"/>
              </a:rPr>
              <a:t>LAISSE TON EMPREINTE !</a:t>
            </a:r>
          </a:p>
        </p:txBody>
      </p:sp>
      <p:sp>
        <p:nvSpPr>
          <p:cNvPr id="4" name="ZoneTexte 3">
            <a:extLst>
              <a:ext uri="{FF2B5EF4-FFF2-40B4-BE49-F238E27FC236}">
                <a16:creationId xmlns:a16="http://schemas.microsoft.com/office/drawing/2014/main" id="{8883A320-A960-0137-2E00-5DF85BF8D14F}"/>
              </a:ext>
            </a:extLst>
          </p:cNvPr>
          <p:cNvSpPr txBox="1"/>
          <p:nvPr/>
        </p:nvSpPr>
        <p:spPr>
          <a:xfrm>
            <a:off x="150513" y="8752821"/>
            <a:ext cx="7065496" cy="1938992"/>
          </a:xfrm>
          <a:prstGeom prst="rect">
            <a:avLst/>
          </a:prstGeom>
          <a:noFill/>
        </p:spPr>
        <p:txBody>
          <a:bodyPr wrap="square" rtlCol="0">
            <a:spAutoFit/>
          </a:bodyPr>
          <a:lstStyle/>
          <a:p>
            <a:pPr algn="just"/>
            <a:r>
              <a:rPr lang="fr-FR" sz="1100" dirty="0">
                <a:latin typeface="Montserrat" panose="00000500000000000000" pitchFamily="2" charset="0"/>
              </a:rPr>
              <a:t>Pour finir cette belle façade, nous convions tous les Tagolsheimois, petits et grands, </a:t>
            </a:r>
            <a:r>
              <a:rPr lang="fr-FR" sz="1100" b="1" dirty="0">
                <a:latin typeface="Montserrat" panose="00000500000000000000" pitchFamily="2" charset="0"/>
              </a:rPr>
              <a:t>le samedi 29 juin</a:t>
            </a:r>
            <a:r>
              <a:rPr lang="fr-FR" sz="1100" dirty="0">
                <a:latin typeface="Montserrat" panose="00000500000000000000" pitchFamily="2" charset="0"/>
              </a:rPr>
              <a:t> à une journée </a:t>
            </a:r>
            <a:r>
              <a:rPr lang="fr-FR" sz="1100" dirty="0" err="1">
                <a:latin typeface="Montserrat" panose="00000500000000000000" pitchFamily="2" charset="0"/>
              </a:rPr>
              <a:t>street</a:t>
            </a:r>
            <a:r>
              <a:rPr lang="fr-FR" sz="1100" dirty="0">
                <a:latin typeface="Montserrat" panose="00000500000000000000" pitchFamily="2" charset="0"/>
              </a:rPr>
              <a:t> art ! Accompagné d’un grapheur bénévole, Luc </a:t>
            </a:r>
            <a:r>
              <a:rPr lang="fr-FR" sz="1100" dirty="0" err="1">
                <a:latin typeface="Montserrat" panose="00000500000000000000" pitchFamily="2" charset="0"/>
              </a:rPr>
              <a:t>Ueberschlag</a:t>
            </a:r>
            <a:r>
              <a:rPr lang="fr-FR" sz="1100" dirty="0">
                <a:latin typeface="Montserrat" panose="00000500000000000000" pitchFamily="2" charset="0"/>
              </a:rPr>
              <a:t>, chacun pourra apposer ses mains ou un motif personnel sur le soubassement. </a:t>
            </a:r>
          </a:p>
          <a:p>
            <a:pPr algn="just"/>
            <a:r>
              <a:rPr lang="fr-FR" sz="1100" dirty="0">
                <a:latin typeface="Montserrat" panose="00000500000000000000" pitchFamily="2" charset="0"/>
              </a:rPr>
              <a:t>Rendez-vous de </a:t>
            </a:r>
            <a:r>
              <a:rPr lang="fr-FR" sz="1100" b="1" dirty="0">
                <a:latin typeface="Montserrat" panose="00000500000000000000" pitchFamily="2" charset="0"/>
              </a:rPr>
              <a:t>9h à 17h</a:t>
            </a:r>
            <a:r>
              <a:rPr lang="fr-FR" sz="1100" dirty="0">
                <a:latin typeface="Montserrat" panose="00000500000000000000" pitchFamily="2" charset="0"/>
              </a:rPr>
              <a:t>, pour ce beau moment de convivialité intergénérationnel et artistique ! </a:t>
            </a:r>
          </a:p>
          <a:p>
            <a:pPr algn="just"/>
            <a:r>
              <a:rPr lang="fr-FR" sz="1100" dirty="0">
                <a:latin typeface="Montserrat" panose="00000500000000000000" pitchFamily="2" charset="0"/>
              </a:rPr>
              <a:t>En association avec « Le monde de Jeanne », cette action vise à souder les familles et embellir notre cadre de vie. </a:t>
            </a:r>
          </a:p>
          <a:p>
            <a:pPr algn="just"/>
            <a:endParaRPr lang="fr-FR" sz="500" dirty="0">
              <a:latin typeface="Montserrat" panose="00000500000000000000" pitchFamily="2" charset="0"/>
            </a:endParaRPr>
          </a:p>
          <a:p>
            <a:pPr algn="just"/>
            <a:r>
              <a:rPr lang="fr-FR" sz="1100" dirty="0">
                <a:latin typeface="Montserrat" panose="00000500000000000000" pitchFamily="2" charset="0"/>
              </a:rPr>
              <a:t>Toute la journée, Radio </a:t>
            </a:r>
            <a:r>
              <a:rPr lang="fr-FR" sz="1100" dirty="0" err="1">
                <a:latin typeface="Montserrat" panose="00000500000000000000" pitchFamily="2" charset="0"/>
              </a:rPr>
              <a:t>Quetsch</a:t>
            </a:r>
            <a:r>
              <a:rPr lang="fr-FR" sz="1100" dirty="0">
                <a:latin typeface="Montserrat" panose="00000500000000000000" pitchFamily="2" charset="0"/>
              </a:rPr>
              <a:t> sera présente et nous pourrons nous désaltérer et nous restaurer sur place. Nous vous attendons nombreux pour que cette façade soit la plus décorée et la plus personnalisée du Sundgau </a:t>
            </a:r>
            <a:r>
              <a:rPr lang="fr-FR" sz="1100" dirty="0">
                <a:latin typeface="Montserrat" panose="00000500000000000000" pitchFamily="2" charset="0"/>
                <a:sym typeface="Wingdings" panose="05000000000000000000" pitchFamily="2" charset="2"/>
              </a:rPr>
              <a:t> </a:t>
            </a:r>
            <a:r>
              <a:rPr lang="fr-FR" sz="1100" dirty="0">
                <a:latin typeface="Montserrat" panose="00000500000000000000" pitchFamily="2" charset="0"/>
              </a:rPr>
              <a:t> </a:t>
            </a:r>
          </a:p>
          <a:p>
            <a:pPr algn="just"/>
            <a:endParaRPr lang="fr-FR" sz="500" dirty="0">
              <a:latin typeface="Montserrat" panose="00000500000000000000" pitchFamily="2" charset="0"/>
            </a:endParaRPr>
          </a:p>
          <a:p>
            <a:pPr algn="just"/>
            <a:r>
              <a:rPr lang="fr-FR" sz="1100" dirty="0">
                <a:latin typeface="Montserrat" panose="00000500000000000000" pitchFamily="2" charset="0"/>
              </a:rPr>
              <a:t>Plus d’infos à venir dans vos boites aux lettres, sur le site internet et </a:t>
            </a:r>
            <a:r>
              <a:rPr lang="fr-FR" sz="1100">
                <a:latin typeface="Montserrat" panose="00000500000000000000" pitchFamily="2" charset="0"/>
              </a:rPr>
              <a:t>l’application mobile. </a:t>
            </a:r>
            <a:endParaRPr lang="fr-FR" sz="1100" dirty="0">
              <a:latin typeface="Montserrat" panose="00000500000000000000" pitchFamily="2" charset="0"/>
            </a:endParaRPr>
          </a:p>
        </p:txBody>
      </p:sp>
      <p:sp>
        <p:nvSpPr>
          <p:cNvPr id="7" name="ZoneTexte 6">
            <a:extLst>
              <a:ext uri="{FF2B5EF4-FFF2-40B4-BE49-F238E27FC236}">
                <a16:creationId xmlns:a16="http://schemas.microsoft.com/office/drawing/2014/main" id="{64337C99-DC7F-3D8F-27A7-ACD7808AD061}"/>
              </a:ext>
            </a:extLst>
          </p:cNvPr>
          <p:cNvSpPr txBox="1"/>
          <p:nvPr/>
        </p:nvSpPr>
        <p:spPr>
          <a:xfrm>
            <a:off x="135016" y="1486794"/>
            <a:ext cx="7080993" cy="430887"/>
          </a:xfrm>
          <a:prstGeom prst="rect">
            <a:avLst/>
          </a:prstGeom>
          <a:noFill/>
        </p:spPr>
        <p:txBody>
          <a:bodyPr wrap="square" rtlCol="0">
            <a:spAutoFit/>
          </a:bodyPr>
          <a:lstStyle/>
          <a:p>
            <a:r>
              <a:rPr lang="fr-FR" sz="1100" dirty="0">
                <a:latin typeface="Montserrat" panose="00000500000000000000" pitchFamily="2" charset="0"/>
              </a:rPr>
              <a:t>La façade de notre école annexe a fait peau neuve durant les vacances scolaires d’avril. </a:t>
            </a:r>
          </a:p>
          <a:p>
            <a:endParaRPr lang="fr-FR" sz="1100" dirty="0">
              <a:latin typeface="Montserrat" panose="00000500000000000000" pitchFamily="2" charset="0"/>
            </a:endParaRPr>
          </a:p>
        </p:txBody>
      </p:sp>
      <p:pic>
        <p:nvPicPr>
          <p:cNvPr id="9" name="Image 8">
            <a:extLst>
              <a:ext uri="{FF2B5EF4-FFF2-40B4-BE49-F238E27FC236}">
                <a16:creationId xmlns:a16="http://schemas.microsoft.com/office/drawing/2014/main" id="{73D709AF-19BD-5B30-FB86-2BBE89EA19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9693" y="1753014"/>
            <a:ext cx="4596316" cy="2585427"/>
          </a:xfrm>
          <a:prstGeom prst="rect">
            <a:avLst/>
          </a:prstGeom>
        </p:spPr>
      </p:pic>
      <p:pic>
        <p:nvPicPr>
          <p:cNvPr id="11" name="Image 10">
            <a:extLst>
              <a:ext uri="{FF2B5EF4-FFF2-40B4-BE49-F238E27FC236}">
                <a16:creationId xmlns:a16="http://schemas.microsoft.com/office/drawing/2014/main" id="{33373E6D-153F-9451-631F-48F383C046D9}"/>
              </a:ext>
            </a:extLst>
          </p:cNvPr>
          <p:cNvPicPr>
            <a:picLocks noChangeAspect="1"/>
          </p:cNvPicPr>
          <p:nvPr/>
        </p:nvPicPr>
        <p:blipFill rotWithShape="1">
          <a:blip r:embed="rId4">
            <a:extLst>
              <a:ext uri="{28A0092B-C50C-407E-A947-70E740481C1C}">
                <a14:useLocalDpi xmlns:a14="http://schemas.microsoft.com/office/drawing/2010/main" val="0"/>
              </a:ext>
            </a:extLst>
          </a:blip>
          <a:srcRect r="13553"/>
          <a:stretch/>
        </p:blipFill>
        <p:spPr>
          <a:xfrm rot="5400000">
            <a:off x="8679" y="1966638"/>
            <a:ext cx="2575926" cy="2098750"/>
          </a:xfrm>
          <a:prstGeom prst="rect">
            <a:avLst/>
          </a:prstGeom>
        </p:spPr>
      </p:pic>
      <p:pic>
        <p:nvPicPr>
          <p:cNvPr id="15" name="Image 14">
            <a:extLst>
              <a:ext uri="{FF2B5EF4-FFF2-40B4-BE49-F238E27FC236}">
                <a16:creationId xmlns:a16="http://schemas.microsoft.com/office/drawing/2014/main" id="{BEF1C10E-3B27-A774-CF43-F542C5A796FA}"/>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47267" y="4496912"/>
            <a:ext cx="2098750" cy="1574063"/>
          </a:xfrm>
          <a:prstGeom prst="rect">
            <a:avLst/>
          </a:prstGeom>
        </p:spPr>
      </p:pic>
      <p:pic>
        <p:nvPicPr>
          <p:cNvPr id="23" name="Image 22">
            <a:extLst>
              <a:ext uri="{FF2B5EF4-FFF2-40B4-BE49-F238E27FC236}">
                <a16:creationId xmlns:a16="http://schemas.microsoft.com/office/drawing/2014/main" id="{C7868EA7-4E5E-689A-8BAE-3171C8E16BEB}"/>
              </a:ext>
            </a:extLst>
          </p:cNvPr>
          <p:cNvPicPr>
            <a:picLocks noChangeAspect="1"/>
          </p:cNvPicPr>
          <p:nvPr/>
        </p:nvPicPr>
        <p:blipFill rotWithShape="1">
          <a:blip r:embed="rId6">
            <a:extLst>
              <a:ext uri="{28A0092B-C50C-407E-A947-70E740481C1C}">
                <a14:useLocalDpi xmlns:a14="http://schemas.microsoft.com/office/drawing/2010/main" val="0"/>
              </a:ext>
            </a:extLst>
          </a:blip>
          <a:srcRect t="-1" b="20012"/>
          <a:stretch/>
        </p:blipFill>
        <p:spPr>
          <a:xfrm>
            <a:off x="2691243" y="5387965"/>
            <a:ext cx="4481533" cy="2747106"/>
          </a:xfrm>
          <a:prstGeom prst="rect">
            <a:avLst/>
          </a:prstGeom>
        </p:spPr>
      </p:pic>
      <p:sp>
        <p:nvSpPr>
          <p:cNvPr id="24" name="ZoneTexte 23">
            <a:extLst>
              <a:ext uri="{FF2B5EF4-FFF2-40B4-BE49-F238E27FC236}">
                <a16:creationId xmlns:a16="http://schemas.microsoft.com/office/drawing/2014/main" id="{A80E1346-1F11-C899-68A4-C0139D6D7B98}"/>
              </a:ext>
            </a:extLst>
          </p:cNvPr>
          <p:cNvSpPr txBox="1"/>
          <p:nvPr/>
        </p:nvSpPr>
        <p:spPr>
          <a:xfrm>
            <a:off x="2551612" y="4431433"/>
            <a:ext cx="4760796" cy="938719"/>
          </a:xfrm>
          <a:prstGeom prst="rect">
            <a:avLst/>
          </a:prstGeom>
          <a:noFill/>
        </p:spPr>
        <p:txBody>
          <a:bodyPr wrap="square" rtlCol="0">
            <a:spAutoFit/>
          </a:bodyPr>
          <a:lstStyle/>
          <a:p>
            <a:pPr algn="just"/>
            <a:r>
              <a:rPr lang="fr-FR" sz="1100" dirty="0">
                <a:latin typeface="Montserrat" panose="00000500000000000000" pitchFamily="2" charset="0"/>
              </a:rPr>
              <a:t>Comme vous avez pu le constater, ces travaux très attendus, ont été réalisés par l’entreprise MAMBRE d’Altkirch. </a:t>
            </a:r>
          </a:p>
          <a:p>
            <a:pPr algn="just"/>
            <a:r>
              <a:rPr lang="fr-FR" sz="1100" dirty="0">
                <a:latin typeface="Montserrat" panose="00000500000000000000" pitchFamily="2" charset="0"/>
              </a:rPr>
              <a:t>Nous avons pu profiter d’une accalmie de la météo et des vacances scolaires pour les réaliser. Cela afin de perturber le moins possible la vie quotidienne autour de l’école.</a:t>
            </a:r>
          </a:p>
        </p:txBody>
      </p:sp>
      <p:sp>
        <p:nvSpPr>
          <p:cNvPr id="6" name="ZoneTexte 5">
            <a:extLst>
              <a:ext uri="{FF2B5EF4-FFF2-40B4-BE49-F238E27FC236}">
                <a16:creationId xmlns:a16="http://schemas.microsoft.com/office/drawing/2014/main" id="{9CF8F22A-DD52-8DB9-D886-2503326D06BF}"/>
              </a:ext>
            </a:extLst>
          </p:cNvPr>
          <p:cNvSpPr txBox="1"/>
          <p:nvPr/>
        </p:nvSpPr>
        <p:spPr>
          <a:xfrm>
            <a:off x="247267" y="6168147"/>
            <a:ext cx="2159393" cy="1954381"/>
          </a:xfrm>
          <a:prstGeom prst="rect">
            <a:avLst/>
          </a:prstGeom>
          <a:noFill/>
        </p:spPr>
        <p:txBody>
          <a:bodyPr wrap="square" rtlCol="0">
            <a:spAutoFit/>
          </a:bodyPr>
          <a:lstStyle/>
          <a:p>
            <a:pPr algn="just"/>
            <a:r>
              <a:rPr lang="fr-FR" sz="1100" dirty="0">
                <a:latin typeface="Montserrat" panose="00000500000000000000" pitchFamily="2" charset="0"/>
              </a:rPr>
              <a:t>C’est désormais une belle façade rose que vous verrez lorsque vous déposerez vos enfants à l’école ou que vous irez cueillir des herbes aromatiques au jardin des senteurs. </a:t>
            </a:r>
          </a:p>
          <a:p>
            <a:pPr algn="just"/>
            <a:r>
              <a:rPr lang="fr-FR" sz="1100" dirty="0">
                <a:latin typeface="Montserrat" panose="00000500000000000000" pitchFamily="2" charset="0"/>
              </a:rPr>
              <a:t>Mais la Commune aimerait encore agrémenter cette façade avec plusieurs autres couleurs…</a:t>
            </a:r>
          </a:p>
        </p:txBody>
      </p:sp>
      <p:pic>
        <p:nvPicPr>
          <p:cNvPr id="10" name="Image 9">
            <a:extLst>
              <a:ext uri="{FF2B5EF4-FFF2-40B4-BE49-F238E27FC236}">
                <a16:creationId xmlns:a16="http://schemas.microsoft.com/office/drawing/2014/main" id="{4C4DE407-B99A-456F-03CF-FD41DACCAF3C}"/>
              </a:ext>
            </a:extLst>
          </p:cNvPr>
          <p:cNvPicPr>
            <a:picLocks noChangeAspect="1"/>
          </p:cNvPicPr>
          <p:nvPr/>
        </p:nvPicPr>
        <p:blipFill rotWithShape="1">
          <a:blip r:embed="rId7">
            <a:extLst>
              <a:ext uri="{28A0092B-C50C-407E-A947-70E740481C1C}">
                <a14:useLocalDpi xmlns:a14="http://schemas.microsoft.com/office/drawing/2010/main" val="0"/>
              </a:ext>
            </a:extLst>
          </a:blip>
          <a:srcRect t="41068" r="27183"/>
          <a:stretch/>
        </p:blipFill>
        <p:spPr>
          <a:xfrm>
            <a:off x="5104025" y="8152884"/>
            <a:ext cx="2068751" cy="619733"/>
          </a:xfrm>
          <a:prstGeom prst="rect">
            <a:avLst/>
          </a:prstGeom>
        </p:spPr>
      </p:pic>
    </p:spTree>
    <p:extLst>
      <p:ext uri="{BB962C8B-B14F-4D97-AF65-F5344CB8AC3E}">
        <p14:creationId xmlns:p14="http://schemas.microsoft.com/office/powerpoint/2010/main" val="4191232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9A0D83B-CEC9-BF34-6928-F110C62A9268}"/>
              </a:ext>
            </a:extLst>
          </p:cNvPr>
          <p:cNvSpPr/>
          <p:nvPr/>
        </p:nvSpPr>
        <p:spPr>
          <a:xfrm>
            <a:off x="1080000" y="148945"/>
            <a:ext cx="6479675" cy="396142"/>
          </a:xfrm>
          <a:prstGeom prst="rect">
            <a:avLst/>
          </a:prstGeom>
          <a:solidFill>
            <a:srgbClr val="358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BE532694-98DA-189B-D40C-4EF75BB46357}"/>
              </a:ext>
            </a:extLst>
          </p:cNvPr>
          <p:cNvSpPr txBox="1"/>
          <p:nvPr/>
        </p:nvSpPr>
        <p:spPr>
          <a:xfrm>
            <a:off x="1215862" y="217173"/>
            <a:ext cx="2233304" cy="276999"/>
          </a:xfrm>
          <a:prstGeom prst="rect">
            <a:avLst/>
          </a:prstGeom>
          <a:noFill/>
        </p:spPr>
        <p:txBody>
          <a:bodyPr wrap="none" rtlCol="0" anchor="ctr">
            <a:spAutoFit/>
          </a:bodyPr>
          <a:lstStyle/>
          <a:p>
            <a:r>
              <a:rPr lang="fr-FR" sz="1200" spc="200" dirty="0">
                <a:solidFill>
                  <a:schemeClr val="bg1"/>
                </a:solidFill>
                <a:latin typeface="Montserrat ExtraBold" panose="00000900000000000000" pitchFamily="2" charset="0"/>
              </a:rPr>
              <a:t>TAGOLSHEIM INFOS</a:t>
            </a:r>
          </a:p>
        </p:txBody>
      </p:sp>
      <p:pic>
        <p:nvPicPr>
          <p:cNvPr id="19" name="object 18">
            <a:extLst>
              <a:ext uri="{FF2B5EF4-FFF2-40B4-BE49-F238E27FC236}">
                <a16:creationId xmlns:a16="http://schemas.microsoft.com/office/drawing/2014/main" id="{F9B7B629-7511-0A96-26C4-E8359D47B02F}"/>
              </a:ext>
            </a:extLst>
          </p:cNvPr>
          <p:cNvPicPr/>
          <p:nvPr/>
        </p:nvPicPr>
        <p:blipFill>
          <a:blip r:embed="rId2" cstate="print"/>
          <a:stretch>
            <a:fillRect/>
          </a:stretch>
        </p:blipFill>
        <p:spPr>
          <a:xfrm>
            <a:off x="6242261" y="244786"/>
            <a:ext cx="595570" cy="716058"/>
          </a:xfrm>
          <a:prstGeom prst="rect">
            <a:avLst/>
          </a:prstGeom>
        </p:spPr>
      </p:pic>
      <p:sp>
        <p:nvSpPr>
          <p:cNvPr id="5" name="Rectangle 2">
            <a:extLst>
              <a:ext uri="{FF2B5EF4-FFF2-40B4-BE49-F238E27FC236}">
                <a16:creationId xmlns:a16="http://schemas.microsoft.com/office/drawing/2014/main" id="{268859D1-53A7-8A5A-8EBD-A131A29A4FBC}"/>
              </a:ext>
            </a:extLst>
          </p:cNvPr>
          <p:cNvSpPr>
            <a:spLocks noChangeArrowheads="1"/>
          </p:cNvSpPr>
          <p:nvPr/>
        </p:nvSpPr>
        <p:spPr bwMode="auto">
          <a:xfrm>
            <a:off x="0" y="0"/>
            <a:ext cx="7559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3" name="AutoShape 2">
            <a:extLst>
              <a:ext uri="{FF2B5EF4-FFF2-40B4-BE49-F238E27FC236}">
                <a16:creationId xmlns:a16="http://schemas.microsoft.com/office/drawing/2014/main" id="{29B04AE0-84F5-192A-F822-1F09F14DB3F1}"/>
              </a:ext>
            </a:extLst>
          </p:cNvPr>
          <p:cNvSpPr>
            <a:spLocks noChangeAspect="1" noChangeArrowheads="1"/>
          </p:cNvSpPr>
          <p:nvPr/>
        </p:nvSpPr>
        <p:spPr bwMode="auto">
          <a:xfrm>
            <a:off x="3627438" y="51927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2">
            <a:extLst>
              <a:ext uri="{FF2B5EF4-FFF2-40B4-BE49-F238E27FC236}">
                <a16:creationId xmlns:a16="http://schemas.microsoft.com/office/drawing/2014/main" id="{66D24465-6F2F-14CB-401B-8676C278EEDC}"/>
              </a:ext>
            </a:extLst>
          </p:cNvPr>
          <p:cNvSpPr>
            <a:spLocks noChangeAspect="1" noChangeArrowheads="1"/>
          </p:cNvSpPr>
          <p:nvPr/>
        </p:nvSpPr>
        <p:spPr bwMode="auto">
          <a:xfrm>
            <a:off x="3779838" y="53451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3" name="Rectangle 5">
            <a:extLst>
              <a:ext uri="{FF2B5EF4-FFF2-40B4-BE49-F238E27FC236}">
                <a16:creationId xmlns:a16="http://schemas.microsoft.com/office/drawing/2014/main" id="{8752DFBF-BA23-EA2A-3AD5-F0E220F5008E}"/>
              </a:ext>
            </a:extLst>
          </p:cNvPr>
          <p:cNvSpPr>
            <a:spLocks noChangeArrowheads="1"/>
          </p:cNvSpPr>
          <p:nvPr/>
        </p:nvSpPr>
        <p:spPr bwMode="auto">
          <a:xfrm>
            <a:off x="152400" y="152400"/>
            <a:ext cx="7559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20" name="Rectangle 19">
            <a:extLst>
              <a:ext uri="{FF2B5EF4-FFF2-40B4-BE49-F238E27FC236}">
                <a16:creationId xmlns:a16="http://schemas.microsoft.com/office/drawing/2014/main" id="{EDA43CD9-9877-8AB3-B777-D3B27AE45301}"/>
              </a:ext>
            </a:extLst>
          </p:cNvPr>
          <p:cNvSpPr/>
          <p:nvPr/>
        </p:nvSpPr>
        <p:spPr>
          <a:xfrm>
            <a:off x="152400" y="1239585"/>
            <a:ext cx="7416908" cy="331084"/>
          </a:xfrm>
          <a:prstGeom prst="rect">
            <a:avLst/>
          </a:prstGeom>
          <a:solidFill>
            <a:srgbClr val="3586C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ExtraBold" panose="00000900000000000000" pitchFamily="2" charset="0"/>
              </a:rPr>
              <a:t>ATELIER « CONDUITE ET PREVENTION ROUTIERE »</a:t>
            </a:r>
          </a:p>
        </p:txBody>
      </p:sp>
      <p:sp>
        <p:nvSpPr>
          <p:cNvPr id="8" name="ZoneTexte 7">
            <a:extLst>
              <a:ext uri="{FF2B5EF4-FFF2-40B4-BE49-F238E27FC236}">
                <a16:creationId xmlns:a16="http://schemas.microsoft.com/office/drawing/2014/main" id="{F086EC02-2D26-A19B-81E9-7D5810501F25}"/>
              </a:ext>
            </a:extLst>
          </p:cNvPr>
          <p:cNvSpPr txBox="1"/>
          <p:nvPr/>
        </p:nvSpPr>
        <p:spPr>
          <a:xfrm>
            <a:off x="131323" y="1733110"/>
            <a:ext cx="7428351" cy="1785104"/>
          </a:xfrm>
          <a:prstGeom prst="rect">
            <a:avLst/>
          </a:prstGeom>
          <a:noFill/>
        </p:spPr>
        <p:txBody>
          <a:bodyPr wrap="square">
            <a:spAutoFit/>
          </a:bodyPr>
          <a:lstStyle/>
          <a:p>
            <a:pPr algn="just"/>
            <a:r>
              <a:rPr lang="fr-FR" sz="1100" dirty="0">
                <a:latin typeface="Montserrat" panose="00000500000000000000" pitchFamily="2" charset="0"/>
              </a:rPr>
              <a:t>La commune offre, en partenariat avec l’association Inter Régime Atout Age Alsace et les Auto Ecole LARGER, un atelier CONDUITE ET PREVENTION ROUTIERE.</a:t>
            </a:r>
          </a:p>
          <a:p>
            <a:pPr algn="just"/>
            <a:r>
              <a:rPr lang="fr-FR" sz="1100" dirty="0">
                <a:latin typeface="Montserrat" panose="00000500000000000000" pitchFamily="2" charset="0"/>
              </a:rPr>
              <a:t>Cette journée est totalement gratuite et permet de veiller à la préservation de l’autonomie.</a:t>
            </a:r>
          </a:p>
          <a:p>
            <a:pPr algn="just"/>
            <a:r>
              <a:rPr lang="fr-FR" sz="1100" dirty="0">
                <a:latin typeface="Montserrat" panose="00000500000000000000" pitchFamily="2" charset="0"/>
              </a:rPr>
              <a:t>Elle se tiendra le Jeudi 10 octobre 2024 à la petite salle polyvalente, rue du stade, avec une partie théorique et une partie pratique. </a:t>
            </a:r>
          </a:p>
          <a:p>
            <a:pPr algn="just"/>
            <a:r>
              <a:rPr lang="fr-FR" sz="1100" dirty="0">
                <a:latin typeface="Montserrat" panose="00000500000000000000" pitchFamily="2" charset="0"/>
              </a:rPr>
              <a:t>De 08h à 12h et de 13h30 à 17h, elle est ouverte à nos habitants à partir de 55 ans. </a:t>
            </a:r>
          </a:p>
          <a:p>
            <a:pPr algn="just"/>
            <a:r>
              <a:rPr lang="fr-FR" sz="1100" dirty="0">
                <a:latin typeface="Montserrat" panose="00000500000000000000" pitchFamily="2" charset="0"/>
              </a:rPr>
              <a:t>Le repas sera pris en commun pour ceux qui le désirent, à la charge de chacun.</a:t>
            </a:r>
          </a:p>
          <a:p>
            <a:pPr algn="just"/>
            <a:endParaRPr lang="fr-FR" sz="1100" dirty="0">
              <a:latin typeface="Montserrat" panose="00000500000000000000" pitchFamily="2" charset="0"/>
            </a:endParaRPr>
          </a:p>
          <a:p>
            <a:pPr algn="just"/>
            <a:r>
              <a:rPr lang="fr-FR" sz="1100" dirty="0">
                <a:latin typeface="Montserrat" panose="00000500000000000000" pitchFamily="2" charset="0"/>
              </a:rPr>
              <a:t>Les places étant très limitées, n’hésitez pas à nous contacter à la mairie dès aujourd’hui pour vous inscrire. Les premiers arrivés seront les premiers servis !  </a:t>
            </a:r>
          </a:p>
        </p:txBody>
      </p:sp>
      <p:sp>
        <p:nvSpPr>
          <p:cNvPr id="11" name="Rectangle 10">
            <a:extLst>
              <a:ext uri="{FF2B5EF4-FFF2-40B4-BE49-F238E27FC236}">
                <a16:creationId xmlns:a16="http://schemas.microsoft.com/office/drawing/2014/main" id="{15B0C51D-821B-48DF-33BF-2D42F767E78D}"/>
              </a:ext>
            </a:extLst>
          </p:cNvPr>
          <p:cNvSpPr/>
          <p:nvPr/>
        </p:nvSpPr>
        <p:spPr>
          <a:xfrm>
            <a:off x="152400" y="6803752"/>
            <a:ext cx="7428350" cy="331084"/>
          </a:xfrm>
          <a:prstGeom prst="rect">
            <a:avLst/>
          </a:prstGeom>
          <a:solidFill>
            <a:srgbClr val="3586C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ExtraBold" panose="00000900000000000000" pitchFamily="2" charset="0"/>
              </a:rPr>
              <a:t>PROTECTION DE LA FAUNE ET DE LA FLORE LOCALE </a:t>
            </a:r>
          </a:p>
        </p:txBody>
      </p:sp>
      <p:sp>
        <p:nvSpPr>
          <p:cNvPr id="10" name="ZoneTexte 9">
            <a:extLst>
              <a:ext uri="{FF2B5EF4-FFF2-40B4-BE49-F238E27FC236}">
                <a16:creationId xmlns:a16="http://schemas.microsoft.com/office/drawing/2014/main" id="{D316FE6E-E8CB-CBB5-1081-45B6837D3236}"/>
              </a:ext>
            </a:extLst>
          </p:cNvPr>
          <p:cNvSpPr txBox="1"/>
          <p:nvPr/>
        </p:nvSpPr>
        <p:spPr>
          <a:xfrm>
            <a:off x="97528" y="7237246"/>
            <a:ext cx="3610947" cy="1107996"/>
          </a:xfrm>
          <a:prstGeom prst="rect">
            <a:avLst/>
          </a:prstGeom>
          <a:noFill/>
        </p:spPr>
        <p:txBody>
          <a:bodyPr wrap="square">
            <a:spAutoFit/>
          </a:bodyPr>
          <a:lstStyle/>
          <a:p>
            <a:pPr algn="just"/>
            <a:r>
              <a:rPr lang="fr-FR" sz="1100" b="0" i="0" dirty="0">
                <a:solidFill>
                  <a:srgbClr val="1F1F1F"/>
                </a:solidFill>
                <a:effectLst/>
                <a:latin typeface="Montserrat" panose="00000500000000000000" pitchFamily="2" charset="0"/>
              </a:rPr>
              <a:t>Dans les bois et forêts, </a:t>
            </a:r>
            <a:r>
              <a:rPr lang="fr-FR" sz="1100" b="0" i="0" dirty="0">
                <a:solidFill>
                  <a:srgbClr val="040C28"/>
                </a:solidFill>
                <a:effectLst/>
                <a:latin typeface="Montserrat" panose="00000500000000000000" pitchFamily="2" charset="0"/>
              </a:rPr>
              <a:t>il est interdit de promener les chiens non tenus en laisse en dehors des allées forestières et des chemins pendant la période du 15 avril au 30 juin</a:t>
            </a:r>
            <a:r>
              <a:rPr lang="fr-FR" sz="1100" dirty="0">
                <a:solidFill>
                  <a:srgbClr val="1F1F1F"/>
                </a:solidFill>
                <a:latin typeface="Montserrat" panose="00000500000000000000" pitchFamily="2" charset="0"/>
              </a:rPr>
              <a:t>, afin de préserver les nouvelles naissances de cette année.</a:t>
            </a:r>
            <a:endParaRPr lang="fr-FR" sz="1100" dirty="0">
              <a:latin typeface="Montserrat" panose="00000500000000000000" pitchFamily="2" charset="0"/>
            </a:endParaRPr>
          </a:p>
        </p:txBody>
      </p:sp>
      <p:pic>
        <p:nvPicPr>
          <p:cNvPr id="14" name="Picture 2">
            <a:extLst>
              <a:ext uri="{FF2B5EF4-FFF2-40B4-BE49-F238E27FC236}">
                <a16:creationId xmlns:a16="http://schemas.microsoft.com/office/drawing/2014/main" id="{5392EE36-853B-6C1F-FEC8-303C1F852E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41594" y="8643340"/>
            <a:ext cx="3385844" cy="1896073"/>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 20">
            <a:extLst>
              <a:ext uri="{FF2B5EF4-FFF2-40B4-BE49-F238E27FC236}">
                <a16:creationId xmlns:a16="http://schemas.microsoft.com/office/drawing/2014/main" id="{0A50F7FE-CA9C-5529-613B-11075E605E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390" y="3541923"/>
            <a:ext cx="2311738" cy="3201592"/>
          </a:xfrm>
          <a:prstGeom prst="rect">
            <a:avLst/>
          </a:prstGeom>
        </p:spPr>
      </p:pic>
      <p:pic>
        <p:nvPicPr>
          <p:cNvPr id="27" name="Image 26">
            <a:extLst>
              <a:ext uri="{FF2B5EF4-FFF2-40B4-BE49-F238E27FC236}">
                <a16:creationId xmlns:a16="http://schemas.microsoft.com/office/drawing/2014/main" id="{01F269EB-7348-F70A-ABF0-C252B7907D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9837" y="3518214"/>
            <a:ext cx="2311738" cy="3201592"/>
          </a:xfrm>
          <a:prstGeom prst="rect">
            <a:avLst/>
          </a:prstGeom>
        </p:spPr>
      </p:pic>
      <p:cxnSp>
        <p:nvCxnSpPr>
          <p:cNvPr id="32" name="Connecteur droit 31">
            <a:extLst>
              <a:ext uri="{FF2B5EF4-FFF2-40B4-BE49-F238E27FC236}">
                <a16:creationId xmlns:a16="http://schemas.microsoft.com/office/drawing/2014/main" id="{71F1FF17-A1DA-900C-535D-7DEA37083471}"/>
              </a:ext>
            </a:extLst>
          </p:cNvPr>
          <p:cNvCxnSpPr>
            <a:cxnSpLocks/>
          </p:cNvCxnSpPr>
          <p:nvPr/>
        </p:nvCxnSpPr>
        <p:spPr>
          <a:xfrm>
            <a:off x="3779837" y="7295482"/>
            <a:ext cx="0" cy="3243931"/>
          </a:xfrm>
          <a:prstGeom prst="line">
            <a:avLst/>
          </a:prstGeom>
          <a:ln w="12700">
            <a:solidFill>
              <a:srgbClr val="3586C7"/>
            </a:solidFill>
          </a:ln>
        </p:spPr>
        <p:style>
          <a:lnRef idx="1">
            <a:schemeClr val="accent1"/>
          </a:lnRef>
          <a:fillRef idx="0">
            <a:schemeClr val="accent1"/>
          </a:fillRef>
          <a:effectRef idx="0">
            <a:schemeClr val="accent1"/>
          </a:effectRef>
          <a:fontRef idx="minor">
            <a:schemeClr val="tx1"/>
          </a:fontRef>
        </p:style>
      </p:cxnSp>
      <p:sp>
        <p:nvSpPr>
          <p:cNvPr id="36" name="ZoneTexte 35">
            <a:extLst>
              <a:ext uri="{FF2B5EF4-FFF2-40B4-BE49-F238E27FC236}">
                <a16:creationId xmlns:a16="http://schemas.microsoft.com/office/drawing/2014/main" id="{EDB57A8D-05F4-71A5-058A-F92FC44395A6}"/>
              </a:ext>
            </a:extLst>
          </p:cNvPr>
          <p:cNvSpPr txBox="1"/>
          <p:nvPr/>
        </p:nvSpPr>
        <p:spPr>
          <a:xfrm>
            <a:off x="3845498" y="7235008"/>
            <a:ext cx="3637071" cy="1277273"/>
          </a:xfrm>
          <a:prstGeom prst="rect">
            <a:avLst/>
          </a:prstGeom>
          <a:noFill/>
        </p:spPr>
        <p:txBody>
          <a:bodyPr wrap="square" rtlCol="0">
            <a:spAutoFit/>
          </a:bodyPr>
          <a:lstStyle/>
          <a:p>
            <a:pPr algn="just"/>
            <a:r>
              <a:rPr lang="fr-FR" sz="1100" dirty="0">
                <a:latin typeface="Montserrat" panose="00000500000000000000" pitchFamily="2" charset="0"/>
              </a:rPr>
              <a:t>La Réserve Naturelle Régionale de l’Im Berg abrite des orchidées présentes naturellement. Depuis 2 ans, et l’espace de fauche tardive mis en place derrière le monument du souvenir, vous pouvez voir des orchidées boucs se développer. Une belle réussite des efforts réalisés pour favoriser la biodiversité !</a:t>
            </a:r>
          </a:p>
        </p:txBody>
      </p:sp>
      <p:pic>
        <p:nvPicPr>
          <p:cNvPr id="38" name="Image 37">
            <a:extLst>
              <a:ext uri="{FF2B5EF4-FFF2-40B4-BE49-F238E27FC236}">
                <a16:creationId xmlns:a16="http://schemas.microsoft.com/office/drawing/2014/main" id="{5D74F732-3E5A-01F0-FECD-6C7CD87CAB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12055" y="8643371"/>
            <a:ext cx="1264320" cy="1896042"/>
          </a:xfrm>
          <a:prstGeom prst="rect">
            <a:avLst/>
          </a:prstGeom>
        </p:spPr>
      </p:pic>
      <p:pic>
        <p:nvPicPr>
          <p:cNvPr id="40" name="Image 39">
            <a:extLst>
              <a:ext uri="{FF2B5EF4-FFF2-40B4-BE49-F238E27FC236}">
                <a16:creationId xmlns:a16="http://schemas.microsoft.com/office/drawing/2014/main" id="{55869686-0FCE-61A9-523F-01042D51CC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3786" y="8643340"/>
            <a:ext cx="1264320" cy="1896073"/>
          </a:xfrm>
          <a:prstGeom prst="rect">
            <a:avLst/>
          </a:prstGeom>
        </p:spPr>
      </p:pic>
    </p:spTree>
    <p:extLst>
      <p:ext uri="{BB962C8B-B14F-4D97-AF65-F5344CB8AC3E}">
        <p14:creationId xmlns:p14="http://schemas.microsoft.com/office/powerpoint/2010/main" val="1072976966"/>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10229</TotalTime>
  <Words>1182</Words>
  <Application>Microsoft Office PowerPoint</Application>
  <PresentationFormat>Personnalisé</PresentationFormat>
  <Paragraphs>83</Paragraphs>
  <Slides>4</Slides>
  <Notes>0</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4</vt:i4>
      </vt:variant>
    </vt:vector>
  </HeadingPairs>
  <TitlesOfParts>
    <vt:vector size="14" baseType="lpstr">
      <vt:lpstr>Arial</vt:lpstr>
      <vt:lpstr>Calibri</vt:lpstr>
      <vt:lpstr>Calibri Light</vt:lpstr>
      <vt:lpstr>Fairwater Script Light</vt:lpstr>
      <vt:lpstr>Leelawadee UI</vt:lpstr>
      <vt:lpstr>Montserrat</vt:lpstr>
      <vt:lpstr>Montserrat Black</vt:lpstr>
      <vt:lpstr>Montserrat ExtraBold</vt:lpstr>
      <vt:lpstr>Montserrat Light</vt:lpstr>
      <vt:lpstr>Thème Office</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dc:title>
  <dc:creator>GLC GLC</dc:creator>
  <cp:lastModifiedBy>Mairie Tagolsheim</cp:lastModifiedBy>
  <cp:revision>320</cp:revision>
  <cp:lastPrinted>2024-05-28T09:33:00Z</cp:lastPrinted>
  <dcterms:created xsi:type="dcterms:W3CDTF">2023-02-10T11:01:04Z</dcterms:created>
  <dcterms:modified xsi:type="dcterms:W3CDTF">2024-05-28T11:36:53Z</dcterms:modified>
</cp:coreProperties>
</file>