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handoutMasterIdLst>
    <p:handoutMasterId r:id="rId19"/>
  </p:handoutMasterIdLst>
  <p:sldIdLst>
    <p:sldId id="271" r:id="rId2"/>
    <p:sldId id="289" r:id="rId3"/>
    <p:sldId id="287" r:id="rId4"/>
    <p:sldId id="283" r:id="rId5"/>
    <p:sldId id="284" r:id="rId6"/>
    <p:sldId id="275" r:id="rId7"/>
    <p:sldId id="270" r:id="rId8"/>
    <p:sldId id="279" r:id="rId9"/>
    <p:sldId id="278" r:id="rId10"/>
    <p:sldId id="285" r:id="rId11"/>
    <p:sldId id="272" r:id="rId12"/>
    <p:sldId id="273" r:id="rId13"/>
    <p:sldId id="274" r:id="rId14"/>
    <p:sldId id="281" r:id="rId15"/>
    <p:sldId id="282" r:id="rId16"/>
    <p:sldId id="276" r:id="rId17"/>
  </p:sldIdLst>
  <p:sldSz cx="7559675" cy="1069181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86C7"/>
    <a:srgbClr val="A6CE39"/>
    <a:srgbClr val="6664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3" d="100"/>
          <a:sy n="73" d="100"/>
        </p:scale>
        <p:origin x="215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CE935132-A91D-89AF-8D71-0BA83B0F37BC}"/>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774A2885-C743-AFB2-DA8A-967EA14B4A79}"/>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E8ADD26E-06BE-4E5F-B3CF-4E41ECF8B6A9}" type="datetimeFigureOut">
              <a:rPr lang="fr-FR" smtClean="0"/>
              <a:t>13/02/2024</a:t>
            </a:fld>
            <a:endParaRPr lang="fr-FR"/>
          </a:p>
        </p:txBody>
      </p:sp>
      <p:sp>
        <p:nvSpPr>
          <p:cNvPr id="4" name="Espace réservé du pied de page 3">
            <a:extLst>
              <a:ext uri="{FF2B5EF4-FFF2-40B4-BE49-F238E27FC236}">
                <a16:creationId xmlns:a16="http://schemas.microsoft.com/office/drawing/2014/main" id="{92368DEC-7212-5162-F55D-035470C46400}"/>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25D76940-C88F-A568-A27D-C95CEED413FD}"/>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9A280609-1490-4104-8077-6DBDF315BE10}" type="slidenum">
              <a:rPr lang="fr-FR" smtClean="0"/>
              <a:t>‹N°›</a:t>
            </a:fld>
            <a:endParaRPr lang="fr-FR"/>
          </a:p>
        </p:txBody>
      </p:sp>
    </p:spTree>
    <p:extLst>
      <p:ext uri="{BB962C8B-B14F-4D97-AF65-F5344CB8AC3E}">
        <p14:creationId xmlns:p14="http://schemas.microsoft.com/office/powerpoint/2010/main" val="13159342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A270BF86-A529-4E67-93A1-D49B697E49F4}" type="datetimeFigureOut">
              <a:rPr lang="fr-FR" smtClean="0"/>
              <a:t>13/02/2024</a:t>
            </a:fld>
            <a:endParaRPr lang="fr-FR"/>
          </a:p>
        </p:txBody>
      </p:sp>
      <p:sp>
        <p:nvSpPr>
          <p:cNvPr id="4" name="Espace réservé de l'image des diapositives 3"/>
          <p:cNvSpPr>
            <a:spLocks noGrp="1" noRot="1" noChangeAspect="1"/>
          </p:cNvSpPr>
          <p:nvPr>
            <p:ph type="sldImg" idx="2"/>
          </p:nvPr>
        </p:nvSpPr>
        <p:spPr>
          <a:xfrm>
            <a:off x="2214563" y="1241425"/>
            <a:ext cx="2368550"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1D905684-FA85-418E-A652-1D27CD636134}" type="slidenum">
              <a:rPr lang="fr-FR" smtClean="0"/>
              <a:t>‹N°›</a:t>
            </a:fld>
            <a:endParaRPr lang="fr-FR"/>
          </a:p>
        </p:txBody>
      </p:sp>
    </p:spTree>
    <p:extLst>
      <p:ext uri="{BB962C8B-B14F-4D97-AF65-F5344CB8AC3E}">
        <p14:creationId xmlns:p14="http://schemas.microsoft.com/office/powerpoint/2010/main" val="293051859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fr-FR"/>
              <a:t>Modifiez le style du titre</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82EA98C-74F5-492C-A032-AD5A45FB9836}" type="datetime1">
              <a:rPr lang="fr-FR" smtClean="0"/>
              <a:t>13/02/2024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425798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DC6A53D-60BC-404B-8CC2-EEDD37F106C3}" type="datetime1">
              <a:rPr lang="fr-FR" smtClean="0"/>
              <a:t>13/02/2024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3601072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A626866-2E10-4E37-A8E3-9B20A2D4E29D}" type="datetime1">
              <a:rPr lang="fr-FR" smtClean="0"/>
              <a:t>13/02/2024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3924507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5A7C866-8132-499D-8B6D-700FEB8A8E97}" type="datetime1">
              <a:rPr lang="fr-FR" smtClean="0"/>
              <a:t>13/02/2024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3040946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fr-FR"/>
              <a:t>Modifiez le style du titre</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1CB4785-63B5-4361-AB7E-A869B9925941}" type="datetime1">
              <a:rPr lang="fr-FR" smtClean="0"/>
              <a:t>13/02/2024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706184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FC9A76A-1604-4499-8720-E172A2B69E19}" type="datetime1">
              <a:rPr lang="fr-FR" smtClean="0"/>
              <a:t>13/02/2024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1468009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fr-FR"/>
              <a:t>Modifiez le style du titre</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fr-FR"/>
              <a:t>Cliquez pour modifier les styles du texte du masque</a:t>
            </a:r>
          </a:p>
        </p:txBody>
      </p:sp>
      <p:sp>
        <p:nvSpPr>
          <p:cNvPr id="4" name="Content Placeholder 3"/>
          <p:cNvSpPr>
            <a:spLocks noGrp="1"/>
          </p:cNvSpPr>
          <p:nvPr>
            <p:ph sz="half" idx="2"/>
          </p:nvPr>
        </p:nvSpPr>
        <p:spPr>
          <a:xfrm>
            <a:off x="520713" y="3905482"/>
            <a:ext cx="3198096" cy="57443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fr-FR"/>
              <a:t>Cliquez pour modifier les styles du texte du masque</a:t>
            </a:r>
          </a:p>
        </p:txBody>
      </p:sp>
      <p:sp>
        <p:nvSpPr>
          <p:cNvPr id="6" name="Content Placeholder 5"/>
          <p:cNvSpPr>
            <a:spLocks noGrp="1"/>
          </p:cNvSpPr>
          <p:nvPr>
            <p:ph sz="quarter" idx="4"/>
          </p:nvPr>
        </p:nvSpPr>
        <p:spPr>
          <a:xfrm>
            <a:off x="3827086" y="3905482"/>
            <a:ext cx="3213847" cy="57443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C1075F7-0C9B-41CD-B53A-C3698C10FA15}" type="datetime1">
              <a:rPr lang="fr-FR" smtClean="0"/>
              <a:t>13/02/2024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703035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19D36078-0F93-49E9-9629-4E4994106D4E}" type="datetime1">
              <a:rPr lang="fr-FR" smtClean="0"/>
              <a:t>13/02/2024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2077152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1E8D89-1976-4B5E-A525-49174CA7E82D}" type="datetime1">
              <a:rPr lang="fr-FR" smtClean="0"/>
              <a:t>13/02/2024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271826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fr-FR"/>
              <a:t>Modifiez le style du titre</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6F35682F-438C-4711-9517-5BCD4AD0580F}" type="datetime1">
              <a:rPr lang="fr-FR" smtClean="0"/>
              <a:t>13/02/2024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3941702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fr-FR"/>
              <a:t>Modifiez le style du titre</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fr-FR"/>
              <a:t>Cliquez sur l'icône pour ajouter une image</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9BF3F985-BC44-448D-B95F-85E28C161B64}" type="datetime1">
              <a:rPr lang="fr-FR" smtClean="0"/>
              <a:t>13/02/2024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4007028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E92DFA75-14A5-4EF8-BCB4-B3AE92B2C3C4}" type="datetime1">
              <a:rPr lang="fr-FR" smtClean="0"/>
              <a:t>13/02/2024</a:t>
            </a:fld>
            <a:endParaRPr lang="fr-FR"/>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2E67613E-4E5F-4999-83B4-3D4D7D29E623}" type="slidenum">
              <a:rPr lang="fr-FR" smtClean="0"/>
              <a:t>‹N°›</a:t>
            </a:fld>
            <a:endParaRPr lang="fr-FR"/>
          </a:p>
        </p:txBody>
      </p:sp>
    </p:spTree>
    <p:extLst>
      <p:ext uri="{BB962C8B-B14F-4D97-AF65-F5344CB8AC3E}">
        <p14:creationId xmlns:p14="http://schemas.microsoft.com/office/powerpoint/2010/main" val="10876936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mailto:mairie@tagolsheim.fr" TargetMode="Externa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eg"/><Relationship Id="rId7" Type="http://schemas.openxmlformats.org/officeDocument/2006/relationships/image" Target="../media/image28.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4.png"/><Relationship Id="rId4" Type="http://schemas.openxmlformats.org/officeDocument/2006/relationships/image" Target="../media/image26.jpeg"/><Relationship Id="rId9" Type="http://schemas.openxmlformats.org/officeDocument/2006/relationships/hyperlink" Target="mailto:ninaneefrance@yahoo.f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hyperlink" Target="mailto:apewaltag@gmail.com" TargetMode="Externa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www.facebook.com/profile.php?id=61553151459818&amp;sk=abou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hyperlink" Target="http://www.cawaltag.fr/" TargetMode="External"/><Relationship Id="rId3" Type="http://schemas.openxmlformats.org/officeDocument/2006/relationships/image" Target="../media/image13.png"/><Relationship Id="rId7" Type="http://schemas.openxmlformats.org/officeDocument/2006/relationships/image" Target="../media/image15.jpeg"/><Relationship Id="rId12" Type="http://schemas.microsoft.com/office/2007/relationships/hdphoto" Target="../media/hdphoto3.wdp"/><Relationship Id="rId2" Type="http://schemas.openxmlformats.org/officeDocument/2006/relationships/image" Target="../media/image12.jpe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17.jpeg"/><Relationship Id="rId4" Type="http://schemas.microsoft.com/office/2007/relationships/hdphoto" Target="../media/hdphoto1.wdp"/><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Image 95">
            <a:extLst>
              <a:ext uri="{FF2B5EF4-FFF2-40B4-BE49-F238E27FC236}">
                <a16:creationId xmlns:a16="http://schemas.microsoft.com/office/drawing/2014/main" id="{DF23E151-6221-D13E-9F02-63A903013338}"/>
              </a:ext>
            </a:extLst>
          </p:cNvPr>
          <p:cNvPicPr>
            <a:picLocks noChangeAspect="1"/>
          </p:cNvPicPr>
          <p:nvPr/>
        </p:nvPicPr>
        <p:blipFill>
          <a:blip r:embed="rId2">
            <a:extLst>
              <a:ext uri="{28A0092B-C50C-407E-A947-70E740481C1C}">
                <a14:useLocalDpi xmlns:a14="http://schemas.microsoft.com/office/drawing/2010/main" val="0"/>
              </a:ext>
            </a:extLst>
          </a:blip>
          <a:srcRect l="23672" r="23672"/>
          <a:stretch/>
        </p:blipFill>
        <p:spPr>
          <a:xfrm>
            <a:off x="107543" y="-52932"/>
            <a:ext cx="7389859" cy="5354189"/>
          </a:xfrm>
          <a:prstGeom prst="rect">
            <a:avLst/>
          </a:prstGeom>
        </p:spPr>
      </p:pic>
      <p:pic>
        <p:nvPicPr>
          <p:cNvPr id="99" name="Graphique 98">
            <a:extLst>
              <a:ext uri="{FF2B5EF4-FFF2-40B4-BE49-F238E27FC236}">
                <a16:creationId xmlns:a16="http://schemas.microsoft.com/office/drawing/2014/main" id="{750EABC4-B6D0-5301-11DC-7B8FCC233C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136" y="-52932"/>
            <a:ext cx="7497402" cy="10681870"/>
          </a:xfrm>
          <a:prstGeom prst="rect">
            <a:avLst/>
          </a:prstGeom>
        </p:spPr>
      </p:pic>
      <p:sp>
        <p:nvSpPr>
          <p:cNvPr id="6" name="object 11">
            <a:extLst>
              <a:ext uri="{FF2B5EF4-FFF2-40B4-BE49-F238E27FC236}">
                <a16:creationId xmlns:a16="http://schemas.microsoft.com/office/drawing/2014/main" id="{E001659F-938D-3380-05DE-9642A20C7793}"/>
              </a:ext>
            </a:extLst>
          </p:cNvPr>
          <p:cNvSpPr/>
          <p:nvPr/>
        </p:nvSpPr>
        <p:spPr>
          <a:xfrm>
            <a:off x="645018" y="5594230"/>
            <a:ext cx="3305958" cy="749897"/>
          </a:xfrm>
          <a:custGeom>
            <a:avLst/>
            <a:gdLst/>
            <a:ahLst/>
            <a:cxnLst/>
            <a:rect l="l" t="t" r="r" b="b"/>
            <a:pathLst>
              <a:path w="2357120" h="534670">
                <a:moveTo>
                  <a:pt x="172326" y="11671"/>
                </a:moveTo>
                <a:lnTo>
                  <a:pt x="0" y="11671"/>
                </a:lnTo>
                <a:lnTo>
                  <a:pt x="0" y="522795"/>
                </a:lnTo>
                <a:lnTo>
                  <a:pt x="172326" y="522795"/>
                </a:lnTo>
                <a:lnTo>
                  <a:pt x="172326" y="11671"/>
                </a:lnTo>
                <a:close/>
              </a:path>
              <a:path w="2357120" h="534670">
                <a:moveTo>
                  <a:pt x="759383" y="11684"/>
                </a:moveTo>
                <a:lnTo>
                  <a:pt x="591439" y="11684"/>
                </a:lnTo>
                <a:lnTo>
                  <a:pt x="591439" y="243878"/>
                </a:lnTo>
                <a:lnTo>
                  <a:pt x="397217" y="11684"/>
                </a:lnTo>
                <a:lnTo>
                  <a:pt x="255562" y="11684"/>
                </a:lnTo>
                <a:lnTo>
                  <a:pt x="255562" y="522808"/>
                </a:lnTo>
                <a:lnTo>
                  <a:pt x="423494" y="522808"/>
                </a:lnTo>
                <a:lnTo>
                  <a:pt x="423494" y="290614"/>
                </a:lnTo>
                <a:lnTo>
                  <a:pt x="617728" y="522808"/>
                </a:lnTo>
                <a:lnTo>
                  <a:pt x="759383" y="522808"/>
                </a:lnTo>
                <a:lnTo>
                  <a:pt x="759383" y="11684"/>
                </a:lnTo>
                <a:close/>
              </a:path>
              <a:path w="2357120" h="534670">
                <a:moveTo>
                  <a:pt x="1258112" y="12115"/>
                </a:moveTo>
                <a:lnTo>
                  <a:pt x="842632" y="12115"/>
                </a:lnTo>
                <a:lnTo>
                  <a:pt x="842632" y="141655"/>
                </a:lnTo>
                <a:lnTo>
                  <a:pt x="842632" y="229285"/>
                </a:lnTo>
                <a:lnTo>
                  <a:pt x="842632" y="358825"/>
                </a:lnTo>
                <a:lnTo>
                  <a:pt x="842632" y="522655"/>
                </a:lnTo>
                <a:lnTo>
                  <a:pt x="1014958" y="522655"/>
                </a:lnTo>
                <a:lnTo>
                  <a:pt x="1014958" y="358825"/>
                </a:lnTo>
                <a:lnTo>
                  <a:pt x="1228166" y="358825"/>
                </a:lnTo>
                <a:lnTo>
                  <a:pt x="1228166" y="229285"/>
                </a:lnTo>
                <a:lnTo>
                  <a:pt x="1014958" y="229285"/>
                </a:lnTo>
                <a:lnTo>
                  <a:pt x="1014958" y="141655"/>
                </a:lnTo>
                <a:lnTo>
                  <a:pt x="1258112" y="141655"/>
                </a:lnTo>
                <a:lnTo>
                  <a:pt x="1258112" y="12115"/>
                </a:lnTo>
                <a:close/>
              </a:path>
              <a:path w="2357120" h="534670">
                <a:moveTo>
                  <a:pt x="1865630" y="267246"/>
                </a:moveTo>
                <a:lnTo>
                  <a:pt x="1863293" y="229895"/>
                </a:lnTo>
                <a:lnTo>
                  <a:pt x="1856308" y="194500"/>
                </a:lnTo>
                <a:lnTo>
                  <a:pt x="1844675" y="161074"/>
                </a:lnTo>
                <a:lnTo>
                  <a:pt x="1833486" y="139458"/>
                </a:lnTo>
                <a:lnTo>
                  <a:pt x="1828393" y="129603"/>
                </a:lnTo>
                <a:lnTo>
                  <a:pt x="1784019" y="75298"/>
                </a:lnTo>
                <a:lnTo>
                  <a:pt x="1725434" y="34315"/>
                </a:lnTo>
                <a:lnTo>
                  <a:pt x="1691843" y="19456"/>
                </a:lnTo>
                <a:lnTo>
                  <a:pt x="1691843" y="267246"/>
                </a:lnTo>
                <a:lnTo>
                  <a:pt x="1690878" y="285978"/>
                </a:lnTo>
                <a:lnTo>
                  <a:pt x="1676501" y="334784"/>
                </a:lnTo>
                <a:lnTo>
                  <a:pt x="1647545" y="370649"/>
                </a:lnTo>
                <a:lnTo>
                  <a:pt x="1607769" y="391096"/>
                </a:lnTo>
                <a:lnTo>
                  <a:pt x="1577200" y="395033"/>
                </a:lnTo>
                <a:lnTo>
                  <a:pt x="1561528" y="394042"/>
                </a:lnTo>
                <a:lnTo>
                  <a:pt x="1519148" y="379323"/>
                </a:lnTo>
                <a:lnTo>
                  <a:pt x="1486230" y="348386"/>
                </a:lnTo>
                <a:lnTo>
                  <a:pt x="1466392" y="303479"/>
                </a:lnTo>
                <a:lnTo>
                  <a:pt x="1462557" y="267246"/>
                </a:lnTo>
                <a:lnTo>
                  <a:pt x="1463509" y="248513"/>
                </a:lnTo>
                <a:lnTo>
                  <a:pt x="1477899" y="199707"/>
                </a:lnTo>
                <a:lnTo>
                  <a:pt x="1506855" y="163842"/>
                </a:lnTo>
                <a:lnTo>
                  <a:pt x="1546618" y="143383"/>
                </a:lnTo>
                <a:lnTo>
                  <a:pt x="1577200" y="139458"/>
                </a:lnTo>
                <a:lnTo>
                  <a:pt x="1592872" y="140436"/>
                </a:lnTo>
                <a:lnTo>
                  <a:pt x="1635252" y="155168"/>
                </a:lnTo>
                <a:lnTo>
                  <a:pt x="1668170" y="186105"/>
                </a:lnTo>
                <a:lnTo>
                  <a:pt x="1688007" y="231013"/>
                </a:lnTo>
                <a:lnTo>
                  <a:pt x="1691843" y="267246"/>
                </a:lnTo>
                <a:lnTo>
                  <a:pt x="1691843" y="19456"/>
                </a:lnTo>
                <a:lnTo>
                  <a:pt x="1691525" y="19304"/>
                </a:lnTo>
                <a:lnTo>
                  <a:pt x="1655508" y="8585"/>
                </a:lnTo>
                <a:lnTo>
                  <a:pt x="1617395" y="2146"/>
                </a:lnTo>
                <a:lnTo>
                  <a:pt x="1577200" y="0"/>
                </a:lnTo>
                <a:lnTo>
                  <a:pt x="1536992" y="2146"/>
                </a:lnTo>
                <a:lnTo>
                  <a:pt x="1498879" y="8585"/>
                </a:lnTo>
                <a:lnTo>
                  <a:pt x="1428978" y="34315"/>
                </a:lnTo>
                <a:lnTo>
                  <a:pt x="1370380" y="75298"/>
                </a:lnTo>
                <a:lnTo>
                  <a:pt x="1326019" y="129603"/>
                </a:lnTo>
                <a:lnTo>
                  <a:pt x="1298092" y="194500"/>
                </a:lnTo>
                <a:lnTo>
                  <a:pt x="1288783" y="267246"/>
                </a:lnTo>
                <a:lnTo>
                  <a:pt x="1291107" y="304596"/>
                </a:lnTo>
                <a:lnTo>
                  <a:pt x="1309725" y="373418"/>
                </a:lnTo>
                <a:lnTo>
                  <a:pt x="1346415" y="433705"/>
                </a:lnTo>
                <a:lnTo>
                  <a:pt x="1397889" y="481342"/>
                </a:lnTo>
                <a:lnTo>
                  <a:pt x="1462874" y="515188"/>
                </a:lnTo>
                <a:lnTo>
                  <a:pt x="1536992" y="532345"/>
                </a:lnTo>
                <a:lnTo>
                  <a:pt x="1577200" y="534492"/>
                </a:lnTo>
                <a:lnTo>
                  <a:pt x="1617395" y="532345"/>
                </a:lnTo>
                <a:lnTo>
                  <a:pt x="1655508" y="525907"/>
                </a:lnTo>
                <a:lnTo>
                  <a:pt x="1725434" y="500176"/>
                </a:lnTo>
                <a:lnTo>
                  <a:pt x="1784019" y="459193"/>
                </a:lnTo>
                <a:lnTo>
                  <a:pt x="1828393" y="404888"/>
                </a:lnTo>
                <a:lnTo>
                  <a:pt x="1833486" y="395033"/>
                </a:lnTo>
                <a:lnTo>
                  <a:pt x="1844675" y="373418"/>
                </a:lnTo>
                <a:lnTo>
                  <a:pt x="1856308" y="339991"/>
                </a:lnTo>
                <a:lnTo>
                  <a:pt x="1863293" y="304596"/>
                </a:lnTo>
                <a:lnTo>
                  <a:pt x="1865630" y="267246"/>
                </a:lnTo>
                <a:close/>
              </a:path>
              <a:path w="2357120" h="534670">
                <a:moveTo>
                  <a:pt x="2357031" y="362165"/>
                </a:moveTo>
                <a:lnTo>
                  <a:pt x="2349639" y="312521"/>
                </a:lnTo>
                <a:lnTo>
                  <a:pt x="2327465" y="274548"/>
                </a:lnTo>
                <a:lnTo>
                  <a:pt x="2295245" y="246888"/>
                </a:lnTo>
                <a:lnTo>
                  <a:pt x="2257729" y="228180"/>
                </a:lnTo>
                <a:lnTo>
                  <a:pt x="2213013" y="214769"/>
                </a:lnTo>
                <a:lnTo>
                  <a:pt x="2138121" y="198678"/>
                </a:lnTo>
                <a:lnTo>
                  <a:pt x="2120277" y="194500"/>
                </a:lnTo>
                <a:lnTo>
                  <a:pt x="2079383" y="176974"/>
                </a:lnTo>
                <a:lnTo>
                  <a:pt x="2074456" y="163563"/>
                </a:lnTo>
                <a:lnTo>
                  <a:pt x="2078609" y="149504"/>
                </a:lnTo>
                <a:lnTo>
                  <a:pt x="2091067" y="139458"/>
                </a:lnTo>
                <a:lnTo>
                  <a:pt x="2111832" y="133438"/>
                </a:lnTo>
                <a:lnTo>
                  <a:pt x="2140902" y="131432"/>
                </a:lnTo>
                <a:lnTo>
                  <a:pt x="2174989" y="133807"/>
                </a:lnTo>
                <a:lnTo>
                  <a:pt x="2210079" y="140919"/>
                </a:lnTo>
                <a:lnTo>
                  <a:pt x="2246185" y="152781"/>
                </a:lnTo>
                <a:lnTo>
                  <a:pt x="2283282" y="169405"/>
                </a:lnTo>
                <a:lnTo>
                  <a:pt x="2335123" y="44538"/>
                </a:lnTo>
                <a:lnTo>
                  <a:pt x="2293416" y="25273"/>
                </a:lnTo>
                <a:lnTo>
                  <a:pt x="2245677" y="11315"/>
                </a:lnTo>
                <a:lnTo>
                  <a:pt x="2194471" y="2832"/>
                </a:lnTo>
                <a:lnTo>
                  <a:pt x="2142363" y="0"/>
                </a:lnTo>
                <a:lnTo>
                  <a:pt x="2105469" y="1409"/>
                </a:lnTo>
                <a:lnTo>
                  <a:pt x="2040293" y="12725"/>
                </a:lnTo>
                <a:lnTo>
                  <a:pt x="1986851" y="35001"/>
                </a:lnTo>
                <a:lnTo>
                  <a:pt x="1946516" y="66027"/>
                </a:lnTo>
                <a:lnTo>
                  <a:pt x="1919516" y="104965"/>
                </a:lnTo>
                <a:lnTo>
                  <a:pt x="1906003" y="148780"/>
                </a:lnTo>
                <a:lnTo>
                  <a:pt x="1904314" y="172326"/>
                </a:lnTo>
                <a:lnTo>
                  <a:pt x="1906143" y="198628"/>
                </a:lnTo>
                <a:lnTo>
                  <a:pt x="1920748" y="242620"/>
                </a:lnTo>
                <a:lnTo>
                  <a:pt x="1948776" y="275412"/>
                </a:lnTo>
                <a:lnTo>
                  <a:pt x="1983092" y="298780"/>
                </a:lnTo>
                <a:lnTo>
                  <a:pt x="2023122" y="314045"/>
                </a:lnTo>
                <a:lnTo>
                  <a:pt x="2072398" y="327367"/>
                </a:lnTo>
                <a:lnTo>
                  <a:pt x="2122119" y="338340"/>
                </a:lnTo>
                <a:lnTo>
                  <a:pt x="2140267" y="342811"/>
                </a:lnTo>
                <a:lnTo>
                  <a:pt x="2181885" y="361264"/>
                </a:lnTo>
                <a:lnTo>
                  <a:pt x="2186902" y="375310"/>
                </a:lnTo>
                <a:lnTo>
                  <a:pt x="2185949" y="381812"/>
                </a:lnTo>
                <a:lnTo>
                  <a:pt x="2151126" y="401320"/>
                </a:lnTo>
                <a:lnTo>
                  <a:pt x="2120455" y="403059"/>
                </a:lnTo>
                <a:lnTo>
                  <a:pt x="2099411" y="402259"/>
                </a:lnTo>
                <a:lnTo>
                  <a:pt x="2055964" y="395871"/>
                </a:lnTo>
                <a:lnTo>
                  <a:pt x="2011476" y="383362"/>
                </a:lnTo>
                <a:lnTo>
                  <a:pt x="1970582" y="366382"/>
                </a:lnTo>
                <a:lnTo>
                  <a:pt x="1951786" y="356323"/>
                </a:lnTo>
                <a:lnTo>
                  <a:pt x="1896287" y="481926"/>
                </a:lnTo>
                <a:lnTo>
                  <a:pt x="1940369" y="503542"/>
                </a:lnTo>
                <a:lnTo>
                  <a:pt x="1995233" y="520255"/>
                </a:lnTo>
                <a:lnTo>
                  <a:pt x="2056295" y="530936"/>
                </a:lnTo>
                <a:lnTo>
                  <a:pt x="2118995" y="534492"/>
                </a:lnTo>
                <a:lnTo>
                  <a:pt x="2155888" y="533057"/>
                </a:lnTo>
                <a:lnTo>
                  <a:pt x="2221065" y="521550"/>
                </a:lnTo>
                <a:lnTo>
                  <a:pt x="2274506" y="498995"/>
                </a:lnTo>
                <a:lnTo>
                  <a:pt x="2314841" y="467956"/>
                </a:lnTo>
                <a:lnTo>
                  <a:pt x="2341842" y="429323"/>
                </a:lnTo>
                <a:lnTo>
                  <a:pt x="2355342" y="385686"/>
                </a:lnTo>
                <a:lnTo>
                  <a:pt x="2357031" y="362165"/>
                </a:lnTo>
                <a:close/>
              </a:path>
            </a:pathLst>
          </a:custGeom>
          <a:solidFill>
            <a:srgbClr val="3586C7"/>
          </a:solidFill>
        </p:spPr>
        <p:txBody>
          <a:bodyPr wrap="square" lIns="0" tIns="0" rIns="0" bIns="0" rtlCol="0"/>
          <a:lstStyle/>
          <a:p>
            <a:endParaRPr b="1" dirty="0"/>
          </a:p>
        </p:txBody>
      </p:sp>
      <p:sp>
        <p:nvSpPr>
          <p:cNvPr id="7" name="ZoneTexte 6">
            <a:extLst>
              <a:ext uri="{FF2B5EF4-FFF2-40B4-BE49-F238E27FC236}">
                <a16:creationId xmlns:a16="http://schemas.microsoft.com/office/drawing/2014/main" id="{525A540B-A5D6-176D-2BCE-D6A5D537AED6}"/>
              </a:ext>
            </a:extLst>
          </p:cNvPr>
          <p:cNvSpPr txBox="1"/>
          <p:nvPr/>
        </p:nvSpPr>
        <p:spPr>
          <a:xfrm>
            <a:off x="456655" y="9320100"/>
            <a:ext cx="1417603" cy="400110"/>
          </a:xfrm>
          <a:prstGeom prst="rect">
            <a:avLst/>
          </a:prstGeom>
          <a:noFill/>
        </p:spPr>
        <p:txBody>
          <a:bodyPr wrap="square" rtlCol="0">
            <a:spAutoFit/>
          </a:bodyPr>
          <a:lstStyle/>
          <a:p>
            <a:r>
              <a:rPr lang="fr-FR" sz="2000" dirty="0">
                <a:solidFill>
                  <a:srgbClr val="3586C7"/>
                </a:solidFill>
                <a:latin typeface="Montserrat Black" panose="00000A00000000000000" pitchFamily="2" charset="0"/>
              </a:rPr>
              <a:t>MAIRIE</a:t>
            </a:r>
          </a:p>
        </p:txBody>
      </p:sp>
      <p:sp>
        <p:nvSpPr>
          <p:cNvPr id="11" name="Rectangle 10">
            <a:extLst>
              <a:ext uri="{FF2B5EF4-FFF2-40B4-BE49-F238E27FC236}">
                <a16:creationId xmlns:a16="http://schemas.microsoft.com/office/drawing/2014/main" id="{8CF8B435-CD73-63D5-B6E1-4E57C051A3FE}"/>
              </a:ext>
            </a:extLst>
          </p:cNvPr>
          <p:cNvSpPr/>
          <p:nvPr/>
        </p:nvSpPr>
        <p:spPr>
          <a:xfrm>
            <a:off x="561694" y="9605963"/>
            <a:ext cx="6997982" cy="1080197"/>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905C61C4-8F29-0EF3-D29A-22A39A320F24}"/>
              </a:ext>
            </a:extLst>
          </p:cNvPr>
          <p:cNvSpPr txBox="1"/>
          <p:nvPr/>
        </p:nvSpPr>
        <p:spPr>
          <a:xfrm>
            <a:off x="919169" y="9776728"/>
            <a:ext cx="1567737" cy="738664"/>
          </a:xfrm>
          <a:prstGeom prst="rect">
            <a:avLst/>
          </a:prstGeom>
          <a:noFill/>
        </p:spPr>
        <p:txBody>
          <a:bodyPr wrap="none" lIns="0" tIns="0" rIns="0" bIns="0" rtlCol="0" anchor="ctr">
            <a:spAutoFit/>
          </a:bodyPr>
          <a:lstStyle/>
          <a:p>
            <a:r>
              <a:rPr lang="fr-FR" sz="1200" dirty="0">
                <a:solidFill>
                  <a:schemeClr val="bg1"/>
                </a:solidFill>
                <a:latin typeface="Montserrat" panose="00000500000000000000" pitchFamily="2" charset="0"/>
              </a:rPr>
              <a:t>39A, </a:t>
            </a:r>
            <a:r>
              <a:rPr lang="fr-FR" sz="1200" dirty="0" err="1">
                <a:solidFill>
                  <a:schemeClr val="bg1"/>
                </a:solidFill>
                <a:latin typeface="Montserrat" panose="00000500000000000000" pitchFamily="2" charset="0"/>
              </a:rPr>
              <a:t>Grand’rue</a:t>
            </a:r>
            <a:endParaRPr lang="fr-FR" sz="1200" dirty="0">
              <a:solidFill>
                <a:schemeClr val="bg1"/>
              </a:solidFill>
              <a:latin typeface="Montserrat" panose="00000500000000000000" pitchFamily="2" charset="0"/>
            </a:endParaRPr>
          </a:p>
          <a:p>
            <a:r>
              <a:rPr lang="fr-FR" sz="1200" dirty="0">
                <a:solidFill>
                  <a:schemeClr val="bg1"/>
                </a:solidFill>
                <a:latin typeface="Montserrat" panose="00000500000000000000" pitchFamily="2" charset="0"/>
              </a:rPr>
              <a:t>68720 TAGOLSHEIM</a:t>
            </a:r>
          </a:p>
          <a:p>
            <a:r>
              <a:rPr lang="fr-FR" sz="1200" dirty="0">
                <a:solidFill>
                  <a:schemeClr val="bg1"/>
                </a:solidFill>
                <a:latin typeface="Montserrat" panose="00000500000000000000" pitchFamily="2" charset="0"/>
              </a:rPr>
              <a:t>Tél. : 03.89.25.41.34</a:t>
            </a:r>
          </a:p>
          <a:p>
            <a:r>
              <a:rPr lang="fr-FR" sz="1200" dirty="0">
                <a:solidFill>
                  <a:schemeClr val="bg1"/>
                </a:solidFill>
                <a:latin typeface="Montserrat" panose="00000500000000000000" pitchFamily="2" charset="0"/>
              </a:rPr>
              <a:t>Fax : 03.89.25.56.20</a:t>
            </a:r>
          </a:p>
        </p:txBody>
      </p:sp>
      <p:sp>
        <p:nvSpPr>
          <p:cNvPr id="19" name="ZoneTexte 18">
            <a:extLst>
              <a:ext uri="{FF2B5EF4-FFF2-40B4-BE49-F238E27FC236}">
                <a16:creationId xmlns:a16="http://schemas.microsoft.com/office/drawing/2014/main" id="{1A149A12-4161-51DB-691E-A656E7286216}"/>
              </a:ext>
            </a:extLst>
          </p:cNvPr>
          <p:cNvSpPr txBox="1"/>
          <p:nvPr/>
        </p:nvSpPr>
        <p:spPr>
          <a:xfrm>
            <a:off x="2900068" y="9638228"/>
            <a:ext cx="1710405" cy="1015663"/>
          </a:xfrm>
          <a:prstGeom prst="rect">
            <a:avLst/>
          </a:prstGeom>
          <a:noFill/>
        </p:spPr>
        <p:txBody>
          <a:bodyPr wrap="none" lIns="0" tIns="0" rIns="0" bIns="0" rtlCol="0" anchor="ctr">
            <a:spAutoFit/>
          </a:bodyPr>
          <a:lstStyle/>
          <a:p>
            <a:r>
              <a:rPr lang="fr-FR" sz="1100" dirty="0">
                <a:solidFill>
                  <a:schemeClr val="bg1"/>
                </a:solidFill>
                <a:latin typeface="Montserrat Light" panose="00000400000000000000" pitchFamily="2" charset="0"/>
              </a:rPr>
              <a:t>Horaires</a:t>
            </a:r>
          </a:p>
          <a:p>
            <a:r>
              <a:rPr lang="fr-FR" sz="1100" dirty="0">
                <a:solidFill>
                  <a:schemeClr val="bg1"/>
                </a:solidFill>
                <a:latin typeface="Montserrat ExtraBold" panose="00000900000000000000" pitchFamily="2" charset="0"/>
              </a:rPr>
              <a:t>Lundi</a:t>
            </a:r>
            <a:r>
              <a:rPr lang="fr-FR" sz="1100" dirty="0">
                <a:solidFill>
                  <a:schemeClr val="bg1"/>
                </a:solidFill>
                <a:latin typeface="Montserrat Light" panose="00000400000000000000" pitchFamily="2" charset="0"/>
              </a:rPr>
              <a:t> 10h-12h et 16h-18h</a:t>
            </a:r>
          </a:p>
          <a:p>
            <a:r>
              <a:rPr lang="fr-FR" sz="1100" dirty="0">
                <a:solidFill>
                  <a:schemeClr val="bg1"/>
                </a:solidFill>
                <a:latin typeface="Montserrat ExtraBold" panose="00000900000000000000" pitchFamily="2" charset="0"/>
              </a:rPr>
              <a:t>Mardi</a:t>
            </a:r>
            <a:r>
              <a:rPr lang="fr-FR" sz="1100" dirty="0">
                <a:solidFill>
                  <a:schemeClr val="bg1"/>
                </a:solidFill>
                <a:latin typeface="Montserrat Light" panose="00000400000000000000" pitchFamily="2" charset="0"/>
              </a:rPr>
              <a:t> 10h-12h</a:t>
            </a:r>
          </a:p>
          <a:p>
            <a:r>
              <a:rPr lang="fr-FR" sz="1100" dirty="0">
                <a:solidFill>
                  <a:schemeClr val="bg1"/>
                </a:solidFill>
                <a:latin typeface="Montserrat ExtraBold" panose="00000900000000000000" pitchFamily="2" charset="0"/>
              </a:rPr>
              <a:t>Mercredi </a:t>
            </a:r>
            <a:r>
              <a:rPr lang="fr-FR" sz="1100" dirty="0">
                <a:solidFill>
                  <a:schemeClr val="bg1"/>
                </a:solidFill>
                <a:latin typeface="Montserrat Light" panose="00000400000000000000" pitchFamily="2" charset="0"/>
              </a:rPr>
              <a:t>fermée</a:t>
            </a:r>
            <a:endParaRPr lang="fr-FR" sz="1100" dirty="0">
              <a:solidFill>
                <a:schemeClr val="bg1"/>
              </a:solidFill>
              <a:latin typeface="Montserrat ExtraBold" panose="00000900000000000000" pitchFamily="2" charset="0"/>
            </a:endParaRPr>
          </a:p>
          <a:p>
            <a:r>
              <a:rPr lang="fr-FR" sz="1100" dirty="0">
                <a:solidFill>
                  <a:schemeClr val="bg1"/>
                </a:solidFill>
                <a:latin typeface="Montserrat ExtraBold" panose="00000900000000000000" pitchFamily="2" charset="0"/>
              </a:rPr>
              <a:t>Jeudi </a:t>
            </a:r>
            <a:r>
              <a:rPr lang="fr-FR" sz="1100" dirty="0">
                <a:solidFill>
                  <a:schemeClr val="bg1"/>
                </a:solidFill>
                <a:latin typeface="Montserrat Light" panose="00000400000000000000" pitchFamily="2" charset="0"/>
              </a:rPr>
              <a:t>10h-12h</a:t>
            </a:r>
          </a:p>
          <a:p>
            <a:r>
              <a:rPr lang="fr-FR" sz="1100" dirty="0">
                <a:solidFill>
                  <a:schemeClr val="bg1"/>
                </a:solidFill>
                <a:latin typeface="Montserrat ExtraBold" panose="00000900000000000000" pitchFamily="2" charset="0"/>
              </a:rPr>
              <a:t>Vendredi </a:t>
            </a:r>
            <a:r>
              <a:rPr lang="fr-FR" sz="1100" dirty="0">
                <a:solidFill>
                  <a:schemeClr val="bg1"/>
                </a:solidFill>
                <a:latin typeface="Montserrat Light" panose="00000400000000000000" pitchFamily="2" charset="0"/>
              </a:rPr>
              <a:t>10h-12h</a:t>
            </a:r>
          </a:p>
        </p:txBody>
      </p:sp>
      <p:cxnSp>
        <p:nvCxnSpPr>
          <p:cNvPr id="21" name="Connecteur droit 20">
            <a:extLst>
              <a:ext uri="{FF2B5EF4-FFF2-40B4-BE49-F238E27FC236}">
                <a16:creationId xmlns:a16="http://schemas.microsoft.com/office/drawing/2014/main" id="{E2D5A68A-77B5-052E-ECEE-7E90B7395D77}"/>
              </a:ext>
            </a:extLst>
          </p:cNvPr>
          <p:cNvCxnSpPr/>
          <p:nvPr/>
        </p:nvCxnSpPr>
        <p:spPr>
          <a:xfrm>
            <a:off x="2669721" y="9829800"/>
            <a:ext cx="0" cy="65722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B920A44D-7C56-F0E3-EB1E-B6DEF0C53975}"/>
              </a:ext>
            </a:extLst>
          </p:cNvPr>
          <p:cNvCxnSpPr/>
          <p:nvPr/>
        </p:nvCxnSpPr>
        <p:spPr>
          <a:xfrm>
            <a:off x="5003800" y="9829800"/>
            <a:ext cx="0" cy="65722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CDF5065C-2C4D-2F41-C3B8-E14253C2E6EB}"/>
              </a:ext>
            </a:extLst>
          </p:cNvPr>
          <p:cNvSpPr txBox="1"/>
          <p:nvPr/>
        </p:nvSpPr>
        <p:spPr>
          <a:xfrm>
            <a:off x="5227505" y="9869061"/>
            <a:ext cx="1649491" cy="553998"/>
          </a:xfrm>
          <a:prstGeom prst="rect">
            <a:avLst/>
          </a:prstGeom>
          <a:noFill/>
        </p:spPr>
        <p:txBody>
          <a:bodyPr wrap="none" lIns="0" tIns="0" rIns="0" bIns="0" rtlCol="0" anchor="ctr">
            <a:spAutoFit/>
          </a:bodyPr>
          <a:lstStyle/>
          <a:p>
            <a:r>
              <a:rPr lang="fr-FR" sz="1200" dirty="0">
                <a:solidFill>
                  <a:schemeClr val="bg1"/>
                </a:solidFill>
                <a:latin typeface="Montserrat Light" panose="00000400000000000000" pitchFamily="2" charset="0"/>
              </a:rPr>
              <a:t>Mail :</a:t>
            </a:r>
          </a:p>
          <a:p>
            <a:r>
              <a:rPr lang="fr-FR" sz="1200" dirty="0">
                <a:solidFill>
                  <a:schemeClr val="bg1"/>
                </a:solidFill>
                <a:latin typeface="Montserrat Light" panose="00000400000000000000" pitchFamily="2" charset="0"/>
                <a:hlinkClick r:id="rId5">
                  <a:extLst>
                    <a:ext uri="{A12FA001-AC4F-418D-AE19-62706E023703}">
                      <ahyp:hlinkClr xmlns:ahyp="http://schemas.microsoft.com/office/drawing/2018/hyperlinkcolor" val="tx"/>
                    </a:ext>
                  </a:extLst>
                </a:hlinkClick>
              </a:rPr>
              <a:t>mairie@tagolsheim.fr</a:t>
            </a:r>
            <a:endParaRPr lang="fr-FR" sz="1200" dirty="0">
              <a:solidFill>
                <a:schemeClr val="bg1"/>
              </a:solidFill>
              <a:latin typeface="Montserrat Light" panose="00000400000000000000" pitchFamily="2" charset="0"/>
            </a:endParaRPr>
          </a:p>
          <a:p>
            <a:r>
              <a:rPr lang="fr-FR" sz="1200" dirty="0">
                <a:solidFill>
                  <a:schemeClr val="bg1"/>
                </a:solidFill>
                <a:latin typeface="Montserrat ExtraBold" panose="00000900000000000000" pitchFamily="2" charset="0"/>
              </a:rPr>
              <a:t>www.tagolsheim.fr</a:t>
            </a:r>
          </a:p>
        </p:txBody>
      </p:sp>
      <p:sp>
        <p:nvSpPr>
          <p:cNvPr id="159" name="Rectangle 158">
            <a:extLst>
              <a:ext uri="{FF2B5EF4-FFF2-40B4-BE49-F238E27FC236}">
                <a16:creationId xmlns:a16="http://schemas.microsoft.com/office/drawing/2014/main" id="{94D26375-C5A6-9EBD-D824-A5107433218A}"/>
              </a:ext>
            </a:extLst>
          </p:cNvPr>
          <p:cNvSpPr/>
          <p:nvPr/>
        </p:nvSpPr>
        <p:spPr>
          <a:xfrm>
            <a:off x="1080000" y="700810"/>
            <a:ext cx="6479675" cy="396142"/>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0" name="ZoneTexte 159">
            <a:extLst>
              <a:ext uri="{FF2B5EF4-FFF2-40B4-BE49-F238E27FC236}">
                <a16:creationId xmlns:a16="http://schemas.microsoft.com/office/drawing/2014/main" id="{8A01C9AD-D8FD-2761-9663-2DD95F5B76A0}"/>
              </a:ext>
            </a:extLst>
          </p:cNvPr>
          <p:cNvSpPr txBox="1"/>
          <p:nvPr/>
        </p:nvSpPr>
        <p:spPr>
          <a:xfrm>
            <a:off x="1276856" y="766209"/>
            <a:ext cx="2233304" cy="276999"/>
          </a:xfrm>
          <a:prstGeom prst="rect">
            <a:avLst/>
          </a:prstGeom>
          <a:noFill/>
        </p:spPr>
        <p:txBody>
          <a:bodyPr wrap="none" rtlCol="0" anchor="ctr">
            <a:spAutoFit/>
          </a:bodyPr>
          <a:lstStyle/>
          <a:p>
            <a:r>
              <a:rPr lang="fr-FR" sz="1200" spc="200" dirty="0">
                <a:solidFill>
                  <a:schemeClr val="bg1"/>
                </a:solidFill>
                <a:latin typeface="Montserrat ExtraBold" panose="00000900000000000000" pitchFamily="2" charset="0"/>
              </a:rPr>
              <a:t>TAGOLSHEIM INFOS</a:t>
            </a:r>
          </a:p>
        </p:txBody>
      </p:sp>
      <p:pic>
        <p:nvPicPr>
          <p:cNvPr id="161" name="object 18">
            <a:extLst>
              <a:ext uri="{FF2B5EF4-FFF2-40B4-BE49-F238E27FC236}">
                <a16:creationId xmlns:a16="http://schemas.microsoft.com/office/drawing/2014/main" id="{F54E2974-2F7F-A25A-28E5-5C0CA8195E85}"/>
              </a:ext>
            </a:extLst>
          </p:cNvPr>
          <p:cNvPicPr/>
          <p:nvPr/>
        </p:nvPicPr>
        <p:blipFill>
          <a:blip r:embed="rId6" cstate="print"/>
          <a:stretch>
            <a:fillRect/>
          </a:stretch>
        </p:blipFill>
        <p:spPr>
          <a:xfrm>
            <a:off x="6270725" y="521496"/>
            <a:ext cx="595570" cy="716058"/>
          </a:xfrm>
          <a:prstGeom prst="rect">
            <a:avLst/>
          </a:prstGeom>
        </p:spPr>
      </p:pic>
      <p:sp>
        <p:nvSpPr>
          <p:cNvPr id="8" name="ZoneTexte 7">
            <a:extLst>
              <a:ext uri="{FF2B5EF4-FFF2-40B4-BE49-F238E27FC236}">
                <a16:creationId xmlns:a16="http://schemas.microsoft.com/office/drawing/2014/main" id="{1AC0674E-9E77-34AB-4DAE-13EDD108CCF9}"/>
              </a:ext>
            </a:extLst>
          </p:cNvPr>
          <p:cNvSpPr txBox="1"/>
          <p:nvPr/>
        </p:nvSpPr>
        <p:spPr>
          <a:xfrm>
            <a:off x="3782456" y="774241"/>
            <a:ext cx="2233304" cy="261610"/>
          </a:xfrm>
          <a:prstGeom prst="rect">
            <a:avLst/>
          </a:prstGeom>
          <a:noFill/>
        </p:spPr>
        <p:txBody>
          <a:bodyPr wrap="square" rtlCol="0" anchor="ctr">
            <a:spAutoFit/>
          </a:bodyPr>
          <a:lstStyle/>
          <a:p>
            <a:r>
              <a:rPr lang="fr-FR" sz="1100" spc="200" dirty="0">
                <a:solidFill>
                  <a:schemeClr val="bg1"/>
                </a:solidFill>
                <a:latin typeface="Leelawadee UI" panose="020B0502040204020203" pitchFamily="34" charset="-34"/>
                <a:cs typeface="Leelawadee UI" panose="020B0502040204020203" pitchFamily="34" charset="-34"/>
              </a:rPr>
              <a:t>Février 2024</a:t>
            </a:r>
          </a:p>
        </p:txBody>
      </p:sp>
      <p:sp>
        <p:nvSpPr>
          <p:cNvPr id="2" name="ZoneTexte 1">
            <a:extLst>
              <a:ext uri="{FF2B5EF4-FFF2-40B4-BE49-F238E27FC236}">
                <a16:creationId xmlns:a16="http://schemas.microsoft.com/office/drawing/2014/main" id="{3EFB9A45-A16F-D65C-1AF3-D57711A5E777}"/>
              </a:ext>
            </a:extLst>
          </p:cNvPr>
          <p:cNvSpPr txBox="1"/>
          <p:nvPr/>
        </p:nvSpPr>
        <p:spPr>
          <a:xfrm>
            <a:off x="504046" y="6558007"/>
            <a:ext cx="3275791" cy="2459969"/>
          </a:xfrm>
          <a:prstGeom prst="rect">
            <a:avLst/>
          </a:prstGeom>
          <a:noFill/>
        </p:spPr>
        <p:txBody>
          <a:bodyPr wrap="square">
            <a:spAutoFit/>
          </a:bodyPr>
          <a:lstStyle/>
          <a:p>
            <a:pPr algn="just">
              <a:lnSpc>
                <a:spcPct val="107000"/>
              </a:lnSpc>
              <a:spcAft>
                <a:spcPts val="800"/>
              </a:spcAft>
            </a:pPr>
            <a:r>
              <a:rPr lang="fr-FR" sz="1200" kern="100" dirty="0">
                <a:effectLst/>
                <a:latin typeface="Montserrat Light" panose="00000400000000000000" pitchFamily="2" charset="0"/>
                <a:ea typeface="Calibri" panose="020F0502020204030204" pitchFamily="34" charset="0"/>
                <a:cs typeface="Times New Roman" panose="02020603050405020304" pitchFamily="18" charset="0"/>
              </a:rPr>
              <a:t>Ce mois-ci, nous avons le plaisir </a:t>
            </a:r>
            <a:r>
              <a:rPr lang="fr-FR" sz="1200" kern="100" dirty="0">
                <a:latin typeface="Montserrat Light" panose="00000400000000000000" pitchFamily="2" charset="0"/>
                <a:ea typeface="Calibri" panose="020F0502020204030204" pitchFamily="34" charset="0"/>
                <a:cs typeface="Times New Roman" panose="02020603050405020304" pitchFamily="18" charset="0"/>
              </a:rPr>
              <a:t>de vous proposer un Tagolsheim Infos spécial « Associations », dans lequel chaque association du village a souhaité vous présenter son activité.</a:t>
            </a:r>
          </a:p>
          <a:p>
            <a:pPr algn="just">
              <a:lnSpc>
                <a:spcPct val="107000"/>
              </a:lnSpc>
              <a:spcAft>
                <a:spcPts val="800"/>
              </a:spcAft>
            </a:pPr>
            <a:r>
              <a:rPr lang="fr-FR" sz="1200" kern="100" dirty="0">
                <a:latin typeface="Montserrat Light" panose="00000400000000000000" pitchFamily="2" charset="0"/>
                <a:ea typeface="Calibri" panose="020F0502020204030204" pitchFamily="34" charset="0"/>
                <a:cs typeface="Times New Roman" panose="02020603050405020304" pitchFamily="18" charset="0"/>
              </a:rPr>
              <a:t>Les associations permettent de maintenir le dynamisme dans notre village, et de concourir au bien-être de nos Tagolsheimois.</a:t>
            </a:r>
          </a:p>
          <a:p>
            <a:pPr algn="just">
              <a:lnSpc>
                <a:spcPct val="107000"/>
              </a:lnSpc>
              <a:spcAft>
                <a:spcPts val="800"/>
              </a:spcAft>
            </a:pPr>
            <a:r>
              <a:rPr lang="fr-FR" sz="1200" kern="100" dirty="0">
                <a:latin typeface="Montserrat Light" panose="00000400000000000000" pitchFamily="2" charset="0"/>
                <a:ea typeface="Calibri" panose="020F0502020204030204" pitchFamily="34" charset="0"/>
                <a:cs typeface="Times New Roman" panose="02020603050405020304" pitchFamily="18" charset="0"/>
              </a:rPr>
              <a:t>N’hésitez pas à rejoindre l’une ou l’autre d’entre elles !</a:t>
            </a:r>
          </a:p>
        </p:txBody>
      </p:sp>
      <p:sp>
        <p:nvSpPr>
          <p:cNvPr id="4" name="ZoneTexte 3">
            <a:extLst>
              <a:ext uri="{FF2B5EF4-FFF2-40B4-BE49-F238E27FC236}">
                <a16:creationId xmlns:a16="http://schemas.microsoft.com/office/drawing/2014/main" id="{455B64FB-A67D-8D77-EAB4-B410C824B583}"/>
              </a:ext>
            </a:extLst>
          </p:cNvPr>
          <p:cNvSpPr txBox="1"/>
          <p:nvPr/>
        </p:nvSpPr>
        <p:spPr>
          <a:xfrm>
            <a:off x="6976322" y="789255"/>
            <a:ext cx="553357" cy="276999"/>
          </a:xfrm>
          <a:prstGeom prst="rect">
            <a:avLst/>
          </a:prstGeom>
          <a:noFill/>
        </p:spPr>
        <p:txBody>
          <a:bodyPr wrap="none" rtlCol="0" anchor="ctr">
            <a:spAutoFit/>
          </a:bodyPr>
          <a:lstStyle/>
          <a:p>
            <a:r>
              <a:rPr lang="fr-FR" sz="1200" spc="200" dirty="0">
                <a:solidFill>
                  <a:schemeClr val="bg1"/>
                </a:solidFill>
                <a:latin typeface="Montserrat ExtraBold" panose="00000900000000000000" pitchFamily="2" charset="0"/>
              </a:rPr>
              <a:t>025</a:t>
            </a:r>
          </a:p>
        </p:txBody>
      </p:sp>
      <p:pic>
        <p:nvPicPr>
          <p:cNvPr id="3" name="Picture 4" descr="Bénévolat - ADHEOS">
            <a:extLst>
              <a:ext uri="{FF2B5EF4-FFF2-40B4-BE49-F238E27FC236}">
                <a16:creationId xmlns:a16="http://schemas.microsoft.com/office/drawing/2014/main" id="{8DEB745F-F871-F5E0-4376-4ADAB6F54C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0976" y="6827031"/>
            <a:ext cx="3498322" cy="1890985"/>
          </a:xfrm>
          <a:prstGeom prst="rect">
            <a:avLst/>
          </a:prstGeom>
          <a:noFill/>
          <a:extLst>
            <a:ext uri="{909E8E84-426E-40DD-AFC4-6F175D3DCCD1}">
              <a14:hiddenFill xmlns:a14="http://schemas.microsoft.com/office/drawing/2010/main">
                <a:solidFill>
                  <a:srgbClr val="FFFFFF"/>
                </a:solidFill>
              </a14:hiddenFill>
            </a:ext>
          </a:extLst>
        </p:spPr>
      </p:pic>
      <p:sp>
        <p:nvSpPr>
          <p:cNvPr id="9" name="Espace réservé du numéro de diapositive 8">
            <a:extLst>
              <a:ext uri="{FF2B5EF4-FFF2-40B4-BE49-F238E27FC236}">
                <a16:creationId xmlns:a16="http://schemas.microsoft.com/office/drawing/2014/main" id="{70FA1AC6-3DAA-6D05-9478-DE1789F57957}"/>
              </a:ext>
            </a:extLst>
          </p:cNvPr>
          <p:cNvSpPr>
            <a:spLocks noGrp="1"/>
          </p:cNvSpPr>
          <p:nvPr>
            <p:ph type="sldNum" sz="quarter" idx="12"/>
          </p:nvPr>
        </p:nvSpPr>
        <p:spPr/>
        <p:txBody>
          <a:bodyPr/>
          <a:lstStyle/>
          <a:p>
            <a:fld id="{2E67613E-4E5F-4999-83B4-3D4D7D29E623}" type="slidenum">
              <a:rPr lang="fr-FR" smtClean="0"/>
              <a:t>1</a:t>
            </a:fld>
            <a:endParaRPr lang="fr-FR"/>
          </a:p>
        </p:txBody>
      </p:sp>
    </p:spTree>
    <p:extLst>
      <p:ext uri="{BB962C8B-B14F-4D97-AF65-F5344CB8AC3E}">
        <p14:creationId xmlns:p14="http://schemas.microsoft.com/office/powerpoint/2010/main" val="3184560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9A0D83B-CEC9-BF34-6928-F110C62A9268}"/>
              </a:ext>
            </a:extLst>
          </p:cNvPr>
          <p:cNvSpPr/>
          <p:nvPr/>
        </p:nvSpPr>
        <p:spPr>
          <a:xfrm>
            <a:off x="1080000" y="104485"/>
            <a:ext cx="6479675" cy="396142"/>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BE532694-98DA-189B-D40C-4EF75BB46357}"/>
              </a:ext>
            </a:extLst>
          </p:cNvPr>
          <p:cNvSpPr txBox="1"/>
          <p:nvPr/>
        </p:nvSpPr>
        <p:spPr>
          <a:xfrm>
            <a:off x="1276856" y="138266"/>
            <a:ext cx="2233304" cy="276999"/>
          </a:xfrm>
          <a:prstGeom prst="rect">
            <a:avLst/>
          </a:prstGeom>
          <a:noFill/>
        </p:spPr>
        <p:txBody>
          <a:bodyPr wrap="none" rtlCol="0" anchor="ctr">
            <a:spAutoFit/>
          </a:bodyPr>
          <a:lstStyle/>
          <a:p>
            <a:r>
              <a:rPr lang="fr-FR" sz="1200" spc="200" dirty="0">
                <a:solidFill>
                  <a:schemeClr val="bg1"/>
                </a:solidFill>
                <a:latin typeface="Montserrat ExtraBold" panose="00000900000000000000" pitchFamily="2" charset="0"/>
              </a:rPr>
              <a:t>TAGOLSHEIM INFOS</a:t>
            </a:r>
          </a:p>
        </p:txBody>
      </p:sp>
      <p:pic>
        <p:nvPicPr>
          <p:cNvPr id="19" name="object 18">
            <a:extLst>
              <a:ext uri="{FF2B5EF4-FFF2-40B4-BE49-F238E27FC236}">
                <a16:creationId xmlns:a16="http://schemas.microsoft.com/office/drawing/2014/main" id="{F9B7B629-7511-0A96-26C4-E8359D47B02F}"/>
              </a:ext>
            </a:extLst>
          </p:cNvPr>
          <p:cNvPicPr/>
          <p:nvPr/>
        </p:nvPicPr>
        <p:blipFill>
          <a:blip r:embed="rId2" cstate="print"/>
          <a:stretch>
            <a:fillRect/>
          </a:stretch>
        </p:blipFill>
        <p:spPr>
          <a:xfrm>
            <a:off x="6220422" y="202503"/>
            <a:ext cx="595570" cy="716058"/>
          </a:xfrm>
          <a:prstGeom prst="rect">
            <a:avLst/>
          </a:prstGeom>
        </p:spPr>
      </p:pic>
      <p:sp>
        <p:nvSpPr>
          <p:cNvPr id="2" name="Rectangle 1">
            <a:extLst>
              <a:ext uri="{FF2B5EF4-FFF2-40B4-BE49-F238E27FC236}">
                <a16:creationId xmlns:a16="http://schemas.microsoft.com/office/drawing/2014/main" id="{529FE974-6B15-DBE3-EA6B-F38C668439FE}"/>
              </a:ext>
            </a:extLst>
          </p:cNvPr>
          <p:cNvSpPr/>
          <p:nvPr/>
        </p:nvSpPr>
        <p:spPr>
          <a:xfrm>
            <a:off x="74339" y="553219"/>
            <a:ext cx="5542533" cy="468428"/>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ExtraBold" panose="00000900000000000000" pitchFamily="2" charset="0"/>
              </a:rPr>
              <a:t>LES DONNEURS DE SANG</a:t>
            </a:r>
          </a:p>
        </p:txBody>
      </p:sp>
      <p:sp>
        <p:nvSpPr>
          <p:cNvPr id="28" name="AutoShape 6" descr="Blank Film Frame Stock Illustration Image Frame Film Vector ...">
            <a:extLst>
              <a:ext uri="{FF2B5EF4-FFF2-40B4-BE49-F238E27FC236}">
                <a16:creationId xmlns:a16="http://schemas.microsoft.com/office/drawing/2014/main" id="{9FCACF9F-424F-64D3-E417-65CFDF8BF350}"/>
              </a:ext>
            </a:extLst>
          </p:cNvPr>
          <p:cNvSpPr>
            <a:spLocks noChangeAspect="1" noChangeArrowheads="1"/>
          </p:cNvSpPr>
          <p:nvPr/>
        </p:nvSpPr>
        <p:spPr bwMode="auto">
          <a:xfrm>
            <a:off x="3627437" y="519350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Rectangle 11">
            <a:extLst>
              <a:ext uri="{FF2B5EF4-FFF2-40B4-BE49-F238E27FC236}">
                <a16:creationId xmlns:a16="http://schemas.microsoft.com/office/drawing/2014/main" id="{F7B6359A-2B82-01F4-AB05-6E5FBA192DA0}"/>
              </a:ext>
            </a:extLst>
          </p:cNvPr>
          <p:cNvSpPr>
            <a:spLocks noChangeArrowheads="1"/>
          </p:cNvSpPr>
          <p:nvPr/>
        </p:nvSpPr>
        <p:spPr bwMode="auto">
          <a:xfrm>
            <a:off x="0" y="0"/>
            <a:ext cx="7559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056" tIns="457056" rIns="457056" bIns="457056" numCol="1" anchor="ctr" anchorCtr="0" compatLnSpc="1">
            <a:prstTxWarp prst="textNoShape">
              <a:avLst/>
            </a:prstTxWarp>
            <a:spAutoFit/>
          </a:bodyPr>
          <a:lstStyle/>
          <a:p>
            <a:endParaRPr lang="fr-FR"/>
          </a:p>
        </p:txBody>
      </p:sp>
      <p:sp>
        <p:nvSpPr>
          <p:cNvPr id="12" name="Rectangle 13">
            <a:extLst>
              <a:ext uri="{FF2B5EF4-FFF2-40B4-BE49-F238E27FC236}">
                <a16:creationId xmlns:a16="http://schemas.microsoft.com/office/drawing/2014/main" id="{FECF9C02-1782-B42D-5DF4-4A10AD0F2320}"/>
              </a:ext>
            </a:extLst>
          </p:cNvPr>
          <p:cNvSpPr>
            <a:spLocks noChangeArrowheads="1"/>
          </p:cNvSpPr>
          <p:nvPr/>
        </p:nvSpPr>
        <p:spPr bwMode="auto">
          <a:xfrm>
            <a:off x="-208316" y="6139292"/>
            <a:ext cx="7976305" cy="1353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056" tIns="457056" rIns="457056" bIns="457056" numCol="1" anchor="ctr" anchorCtr="0" compatLnSpc="1">
            <a:prstTxWarp prst="textNoShape">
              <a:avLst/>
            </a:prstTxWarp>
            <a:spAutoFit/>
          </a:bodyPr>
          <a:lstStyle>
            <a:lvl1pPr indent="457200"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1pPr>
            <a:lvl2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2pPr>
            <a:lvl3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3pPr>
            <a:lvl4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4pPr>
            <a:lvl5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5pPr>
            <a:lvl6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6pPr>
            <a:lvl7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7pPr>
            <a:lvl8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8pPr>
            <a:lvl9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9pPr>
          </a:lstStyle>
          <a:p>
            <a:br>
              <a:rPr lang="fr-FR" sz="1400" dirty="0">
                <a:latin typeface="Montserrat Light" panose="00000400000000000000" pitchFamily="2" charset="0"/>
              </a:rPr>
            </a:br>
            <a:endParaRPr kumimoji="0" lang="fr-FR" altLang="fr-FR" sz="1400" b="0" i="0" u="none" strike="noStrike" cap="none" normalizeH="0" baseline="0" dirty="0">
              <a:ln>
                <a:noFill/>
              </a:ln>
              <a:solidFill>
                <a:srgbClr val="002060"/>
              </a:solidFill>
              <a:effectLst/>
              <a:latin typeface="Montserrat Light" panose="00000400000000000000" pitchFamily="2" charset="0"/>
              <a:ea typeface="Helvetica" panose="020B0604020202020204" pitchFamily="34" charset="0"/>
              <a:sym typeface="Webdings" panose="05030102010509060703" pitchFamily="18" charset="2"/>
            </a:endParaRPr>
          </a:p>
        </p:txBody>
      </p:sp>
      <p:sp>
        <p:nvSpPr>
          <p:cNvPr id="3" name="ZoneTexte 2">
            <a:extLst>
              <a:ext uri="{FF2B5EF4-FFF2-40B4-BE49-F238E27FC236}">
                <a16:creationId xmlns:a16="http://schemas.microsoft.com/office/drawing/2014/main" id="{7DBD3616-FEEE-180B-9156-AA171115AAA8}"/>
              </a:ext>
            </a:extLst>
          </p:cNvPr>
          <p:cNvSpPr txBox="1"/>
          <p:nvPr/>
        </p:nvSpPr>
        <p:spPr>
          <a:xfrm>
            <a:off x="190614" y="872465"/>
            <a:ext cx="7176994" cy="1007071"/>
          </a:xfrm>
          <a:prstGeom prst="rect">
            <a:avLst/>
          </a:prstGeom>
          <a:noFill/>
        </p:spPr>
        <p:txBody>
          <a:bodyPr wrap="square" rtlCol="0">
            <a:spAutoFit/>
          </a:bodyPr>
          <a:lstStyle/>
          <a:p>
            <a:pPr algn="just">
              <a:lnSpc>
                <a:spcPct val="107000"/>
              </a:lnSpc>
            </a:pPr>
            <a:endParaRPr lang="fr-FR" sz="18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endParaRPr lang="fr-FR"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endParaRPr lang="fr-FR" sz="1000" dirty="0">
              <a:effectLst/>
              <a:latin typeface="Montserrat Light" panose="00000400000000000000" pitchFamily="2" charset="0"/>
              <a:ea typeface="Calibri" panose="020F0502020204030204" pitchFamily="34" charset="0"/>
              <a:cs typeface="Times New Roman" panose="02020603050405020304" pitchFamily="18" charset="0"/>
            </a:endParaRPr>
          </a:p>
          <a:p>
            <a:pPr>
              <a:lnSpc>
                <a:spcPct val="107000"/>
              </a:lnSpc>
              <a:spcAft>
                <a:spcPts val="800"/>
              </a:spcAft>
            </a:pP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83FD5562-3C14-AA2D-2B16-F3FC64924791}"/>
              </a:ext>
            </a:extLst>
          </p:cNvPr>
          <p:cNvSpPr txBox="1"/>
          <p:nvPr/>
        </p:nvSpPr>
        <p:spPr>
          <a:xfrm>
            <a:off x="53093" y="968170"/>
            <a:ext cx="6914134" cy="9712467"/>
          </a:xfrm>
          <a:prstGeom prst="rect">
            <a:avLst/>
          </a:prstGeom>
          <a:noFill/>
        </p:spPr>
        <p:txBody>
          <a:bodyPr wrap="square">
            <a:spAutoFit/>
          </a:bodyPr>
          <a:lstStyle/>
          <a:p>
            <a:pPr algn="just">
              <a:lnSpc>
                <a:spcPct val="150000"/>
              </a:lnSpc>
            </a:pPr>
            <a:endParaRPr lang="fr-FR" sz="1100" b="1" dirty="0">
              <a:latin typeface="Montserrat Light" panose="00000400000000000000" pitchFamily="2" charset="0"/>
            </a:endParaRPr>
          </a:p>
          <a:p>
            <a:pPr algn="just">
              <a:lnSpc>
                <a:spcPct val="150000"/>
              </a:lnSpc>
            </a:pPr>
            <a:r>
              <a:rPr lang="fr-FR" sz="1100" b="1" dirty="0">
                <a:latin typeface="Montserrat Light" panose="00000400000000000000" pitchFamily="2" charset="0"/>
              </a:rPr>
              <a:t>2024, Donnons-nous… </a:t>
            </a:r>
          </a:p>
          <a:p>
            <a:pPr algn="just">
              <a:lnSpc>
                <a:spcPct val="150000"/>
              </a:lnSpc>
            </a:pPr>
            <a:r>
              <a:rPr lang="fr-FR" sz="1100" b="1" dirty="0">
                <a:latin typeface="Montserrat Light" panose="00000400000000000000" pitchFamily="2" charset="0"/>
              </a:rPr>
              <a:t>Solidarité, entre-aide, générosité … force est de constater que ces mots ont un sens </a:t>
            </a:r>
          </a:p>
          <a:p>
            <a:pPr algn="just">
              <a:lnSpc>
                <a:spcPct val="150000"/>
              </a:lnSpc>
            </a:pPr>
            <a:r>
              <a:rPr lang="fr-FR" sz="1100" b="1" dirty="0">
                <a:latin typeface="Montserrat Light" panose="00000400000000000000" pitchFamily="2" charset="0"/>
              </a:rPr>
              <a:t>pour les nombreux donneurs qui ont répondu présents à nos appels en 2023. </a:t>
            </a:r>
          </a:p>
          <a:p>
            <a:pPr algn="just">
              <a:lnSpc>
                <a:spcPct val="150000"/>
              </a:lnSpc>
            </a:pPr>
            <a:r>
              <a:rPr lang="fr-FR" sz="1100" dirty="0">
                <a:latin typeface="Montserrat Light" panose="00000400000000000000" pitchFamily="2" charset="0"/>
              </a:rPr>
              <a:t>Sur l’ensemble des collectes, 136 donneurs ont été prélevés dont 4 nouveaux donneurs. </a:t>
            </a:r>
          </a:p>
          <a:p>
            <a:pPr algn="just">
              <a:lnSpc>
                <a:spcPct val="150000"/>
              </a:lnSpc>
            </a:pPr>
            <a:r>
              <a:rPr lang="fr-FR" sz="1100" dirty="0">
                <a:latin typeface="Montserrat Light" panose="00000400000000000000" pitchFamily="2" charset="0"/>
              </a:rPr>
              <a:t>Nous constatons à regret que le nombre de donneurs moyen par collecte est en net recul. </a:t>
            </a:r>
          </a:p>
          <a:p>
            <a:pPr algn="just">
              <a:lnSpc>
                <a:spcPct val="150000"/>
              </a:lnSpc>
            </a:pPr>
            <a:r>
              <a:rPr lang="fr-FR" sz="1100" dirty="0">
                <a:latin typeface="Montserrat Light" panose="00000400000000000000" pitchFamily="2" charset="0"/>
              </a:rPr>
              <a:t>Nous avons apporté une importance toute particulière à la convivialité des collectes : les donneurs ainsi que les villageois ont pu apprécier la poêlée de spaetzle choucroute et lardons proposée lors de la 1 ère collecte.</a:t>
            </a:r>
          </a:p>
          <a:p>
            <a:pPr algn="just">
              <a:lnSpc>
                <a:spcPct val="150000"/>
              </a:lnSpc>
            </a:pPr>
            <a:r>
              <a:rPr lang="fr-FR" sz="1100" dirty="0">
                <a:latin typeface="Montserrat Light" panose="00000400000000000000" pitchFamily="2" charset="0"/>
              </a:rPr>
              <a:t>La collecte estivale a quant à elle remporté un grand succès, notre collaboration avec le kiosque à pizzas a été approuvée de tous. </a:t>
            </a:r>
          </a:p>
          <a:p>
            <a:pPr algn="just">
              <a:lnSpc>
                <a:spcPct val="150000"/>
              </a:lnSpc>
            </a:pPr>
            <a:r>
              <a:rPr lang="fr-FR" sz="1100" dirty="0">
                <a:latin typeface="Montserrat Light" panose="00000400000000000000" pitchFamily="2" charset="0"/>
              </a:rPr>
              <a:t>N’oublions pas la dernière collecte. Une soupe de potiron, valeur sure de l’automne, a régalé nos donneurs. </a:t>
            </a:r>
          </a:p>
          <a:p>
            <a:pPr algn="just">
              <a:lnSpc>
                <a:spcPct val="150000"/>
              </a:lnSpc>
            </a:pPr>
            <a:r>
              <a:rPr lang="fr-FR" sz="1100" dirty="0">
                <a:latin typeface="Montserrat Light" panose="00000400000000000000" pitchFamily="2" charset="0"/>
              </a:rPr>
              <a:t>Nous rappelons aux donneurs que leurs enfants sont les bienvenus. Pour les remercier de leur patience et de leur gentillesse, une surprise les attend à chaque collecte. </a:t>
            </a:r>
          </a:p>
          <a:p>
            <a:pPr algn="just">
              <a:lnSpc>
                <a:spcPct val="150000"/>
              </a:lnSpc>
            </a:pPr>
            <a:r>
              <a:rPr lang="fr-FR" sz="1100" b="1" dirty="0">
                <a:latin typeface="Montserrat Light" panose="00000400000000000000" pitchFamily="2" charset="0"/>
              </a:rPr>
              <a:t>Qu’en sera-t-il pour 2024 ? </a:t>
            </a:r>
          </a:p>
          <a:p>
            <a:pPr algn="just">
              <a:lnSpc>
                <a:spcPct val="150000"/>
              </a:lnSpc>
            </a:pPr>
            <a:r>
              <a:rPr lang="fr-FR" sz="1100" dirty="0">
                <a:latin typeface="Montserrat Light" panose="00000400000000000000" pitchFamily="2" charset="0"/>
              </a:rPr>
              <a:t>Nous pouvons d’ores et déjà vous convier à 3 collectes :</a:t>
            </a:r>
          </a:p>
          <a:p>
            <a:pPr algn="just">
              <a:lnSpc>
                <a:spcPct val="150000"/>
              </a:lnSpc>
            </a:pPr>
            <a:r>
              <a:rPr lang="fr-FR" sz="1100" b="1" i="1" dirty="0">
                <a:latin typeface="Montserrat Light" panose="00000400000000000000" pitchFamily="2" charset="0"/>
              </a:rPr>
              <a:t>Le 19 février à Tagolsheim</a:t>
            </a:r>
          </a:p>
          <a:p>
            <a:pPr algn="just">
              <a:lnSpc>
                <a:spcPct val="150000"/>
              </a:lnSpc>
            </a:pPr>
            <a:r>
              <a:rPr lang="fr-FR" sz="1100" b="1" i="1" dirty="0">
                <a:latin typeface="Montserrat Light" panose="00000400000000000000" pitchFamily="2" charset="0"/>
              </a:rPr>
              <a:t>Le 17 juin à Tagolsheim </a:t>
            </a:r>
          </a:p>
          <a:p>
            <a:pPr algn="just">
              <a:lnSpc>
                <a:spcPct val="150000"/>
              </a:lnSpc>
            </a:pPr>
            <a:r>
              <a:rPr lang="fr-FR" sz="1100" b="1" i="1" dirty="0">
                <a:latin typeface="Montserrat Light" panose="00000400000000000000" pitchFamily="2" charset="0"/>
              </a:rPr>
              <a:t>Le 07 octobre à Luemschwiller </a:t>
            </a:r>
          </a:p>
          <a:p>
            <a:pPr algn="just">
              <a:lnSpc>
                <a:spcPct val="150000"/>
              </a:lnSpc>
            </a:pPr>
            <a:r>
              <a:rPr lang="fr-FR" sz="1100" dirty="0">
                <a:latin typeface="Montserrat Light" panose="00000400000000000000" pitchFamily="2" charset="0"/>
              </a:rPr>
              <a:t>Nous vous attendons et vous préparons une collation surprise à chaque évènement ! </a:t>
            </a:r>
          </a:p>
          <a:p>
            <a:pPr algn="just">
              <a:lnSpc>
                <a:spcPct val="150000"/>
              </a:lnSpc>
            </a:pPr>
            <a:r>
              <a:rPr lang="fr-FR" sz="1100" b="1" dirty="0">
                <a:latin typeface="Montserrat Light" panose="00000400000000000000" pitchFamily="2" charset="0"/>
              </a:rPr>
              <a:t>Suivez notre actualité sur notre page Facebook don du sang Tagolsheim-Luemschwiller.</a:t>
            </a:r>
          </a:p>
          <a:p>
            <a:pPr algn="just">
              <a:lnSpc>
                <a:spcPct val="150000"/>
              </a:lnSpc>
            </a:pPr>
            <a:r>
              <a:rPr lang="fr-FR" sz="1100" dirty="0">
                <a:latin typeface="Montserrat Light" panose="00000400000000000000" pitchFamily="2" charset="0"/>
              </a:rPr>
              <a:t>Nous remercions vivement les donneurs qui font preuve de générosité, en donnant de leur temps et de leur personne. Un grand merci également aux personnes ayant soutenu l’amicale en participant aux opérations de vente de repas à emporter. Grâce à eux, nous pouvons maintenir des collations de qualité et entretenir la convivialité de nos collectes. </a:t>
            </a:r>
          </a:p>
          <a:p>
            <a:pPr algn="just">
              <a:lnSpc>
                <a:spcPct val="150000"/>
              </a:lnSpc>
            </a:pPr>
            <a:r>
              <a:rPr lang="fr-FR" sz="1100" b="1" dirty="0">
                <a:latin typeface="Montserrat Light" panose="00000400000000000000" pitchFamily="2" charset="0"/>
              </a:rPr>
              <a:t>Le don du sang est une chaîne de solidarité. </a:t>
            </a:r>
          </a:p>
          <a:p>
            <a:pPr algn="just">
              <a:lnSpc>
                <a:spcPct val="150000"/>
              </a:lnSpc>
            </a:pPr>
            <a:r>
              <a:rPr lang="fr-FR" sz="1100" b="1" dirty="0">
                <a:latin typeface="Montserrat Light" panose="00000400000000000000" pitchFamily="2" charset="0"/>
              </a:rPr>
              <a:t>Donneurs, bénévoles, la commune … vous êtes tous des maillons essentiels à la pérennité de nos actions pour le don du sang. </a:t>
            </a:r>
          </a:p>
          <a:p>
            <a:pPr algn="just">
              <a:lnSpc>
                <a:spcPct val="150000"/>
              </a:lnSpc>
            </a:pPr>
            <a:r>
              <a:rPr lang="fr-FR" sz="1100" dirty="0">
                <a:latin typeface="Montserrat Light" panose="00000400000000000000" pitchFamily="2" charset="0"/>
              </a:rPr>
              <a:t>Nous remercions M. Le Maire et le Conseil Municipal pour leur soutien ainsi que pour la mise à disposition de la salle communale. Sans ces contributions, l’amicale ne pourrait continuer son œuvre. </a:t>
            </a:r>
          </a:p>
          <a:p>
            <a:pPr algn="just">
              <a:lnSpc>
                <a:spcPct val="150000"/>
              </a:lnSpc>
            </a:pPr>
            <a:r>
              <a:rPr lang="fr-FR" sz="1100" dirty="0">
                <a:latin typeface="Montserrat Light" panose="00000400000000000000" pitchFamily="2" charset="0"/>
              </a:rPr>
              <a:t>Nous vous présentons encore nos meilleurs vœux pour cette nouvelle année, santé et sérénité. 				</a:t>
            </a:r>
          </a:p>
          <a:p>
            <a:pPr algn="r">
              <a:lnSpc>
                <a:spcPct val="150000"/>
              </a:lnSpc>
            </a:pPr>
            <a:r>
              <a:rPr lang="fr-FR" sz="1100" b="1" dirty="0">
                <a:latin typeface="Montserrat Light" panose="00000400000000000000" pitchFamily="2" charset="0"/>
              </a:rPr>
              <a:t>Amicale des donneurs de sang de Tagolsheim et Luemschwiller</a:t>
            </a:r>
            <a:endParaRPr lang="fr-FR" sz="1100" b="1" dirty="0">
              <a:effectLst/>
              <a:latin typeface="Montserrat Light" panose="00000400000000000000" pitchFamily="2" charset="0"/>
              <a:ea typeface="Calibri" panose="020F0502020204030204" pitchFamily="34" charset="0"/>
              <a:cs typeface="Arial" panose="020B0604020202020204" pitchFamily="34" charset="0"/>
            </a:endParaRPr>
          </a:p>
          <a:p>
            <a:pPr algn="just">
              <a:lnSpc>
                <a:spcPct val="150000"/>
              </a:lnSpc>
            </a:pPr>
            <a:endParaRPr lang="fr-FR" sz="1100" dirty="0">
              <a:effectLst/>
              <a:latin typeface="Montserrat Light" panose="00000400000000000000" pitchFamily="2" charset="0"/>
              <a:ea typeface="Calibri" panose="020F0502020204030204" pitchFamily="34" charset="0"/>
              <a:cs typeface="Arial" panose="020B0604020202020204" pitchFamily="34" charset="0"/>
            </a:endParaRPr>
          </a:p>
          <a:p>
            <a:pPr algn="just">
              <a:lnSpc>
                <a:spcPct val="150000"/>
              </a:lnSpc>
            </a:pPr>
            <a:endParaRPr lang="fr-FR" sz="1100" dirty="0">
              <a:effectLst/>
              <a:latin typeface="Montserrat Light" panose="00000400000000000000" pitchFamily="2" charset="0"/>
              <a:ea typeface="Calibri" panose="020F0502020204030204" pitchFamily="34" charset="0"/>
              <a:cs typeface="Arial" panose="020B0604020202020204" pitchFamily="34" charset="0"/>
            </a:endParaRPr>
          </a:p>
        </p:txBody>
      </p:sp>
      <p:pic>
        <p:nvPicPr>
          <p:cNvPr id="1028" name="Picture 4" descr="Don du sang - Ville de Séné">
            <a:extLst>
              <a:ext uri="{FF2B5EF4-FFF2-40B4-BE49-F238E27FC236}">
                <a16:creationId xmlns:a16="http://schemas.microsoft.com/office/drawing/2014/main" id="{B256E448-E54C-74DB-17EA-693589FF07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8207" y="1113376"/>
            <a:ext cx="804940" cy="815769"/>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numéro de diapositive 5">
            <a:extLst>
              <a:ext uri="{FF2B5EF4-FFF2-40B4-BE49-F238E27FC236}">
                <a16:creationId xmlns:a16="http://schemas.microsoft.com/office/drawing/2014/main" id="{33119B99-ED05-2BE5-0269-2083F51A92FE}"/>
              </a:ext>
            </a:extLst>
          </p:cNvPr>
          <p:cNvSpPr>
            <a:spLocks noGrp="1"/>
          </p:cNvSpPr>
          <p:nvPr>
            <p:ph type="sldNum" sz="quarter" idx="12"/>
          </p:nvPr>
        </p:nvSpPr>
        <p:spPr/>
        <p:txBody>
          <a:bodyPr/>
          <a:lstStyle/>
          <a:p>
            <a:fld id="{2E67613E-4E5F-4999-83B4-3D4D7D29E623}" type="slidenum">
              <a:rPr lang="fr-FR" smtClean="0"/>
              <a:t>10</a:t>
            </a:fld>
            <a:endParaRPr lang="fr-FR" dirty="0"/>
          </a:p>
        </p:txBody>
      </p:sp>
    </p:spTree>
    <p:extLst>
      <p:ext uri="{BB962C8B-B14F-4D97-AF65-F5344CB8AC3E}">
        <p14:creationId xmlns:p14="http://schemas.microsoft.com/office/powerpoint/2010/main" val="1046552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9A0D83B-CEC9-BF34-6928-F110C62A9268}"/>
              </a:ext>
            </a:extLst>
          </p:cNvPr>
          <p:cNvSpPr/>
          <p:nvPr/>
        </p:nvSpPr>
        <p:spPr>
          <a:xfrm>
            <a:off x="1080000" y="104485"/>
            <a:ext cx="6479675" cy="396142"/>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BE532694-98DA-189B-D40C-4EF75BB46357}"/>
              </a:ext>
            </a:extLst>
          </p:cNvPr>
          <p:cNvSpPr txBox="1"/>
          <p:nvPr/>
        </p:nvSpPr>
        <p:spPr>
          <a:xfrm>
            <a:off x="1276856" y="138266"/>
            <a:ext cx="2233304" cy="276999"/>
          </a:xfrm>
          <a:prstGeom prst="rect">
            <a:avLst/>
          </a:prstGeom>
          <a:noFill/>
        </p:spPr>
        <p:txBody>
          <a:bodyPr wrap="none" rtlCol="0" anchor="ctr">
            <a:spAutoFit/>
          </a:bodyPr>
          <a:lstStyle/>
          <a:p>
            <a:r>
              <a:rPr lang="fr-FR" sz="1200" spc="200" dirty="0">
                <a:solidFill>
                  <a:schemeClr val="bg1"/>
                </a:solidFill>
                <a:latin typeface="Montserrat ExtraBold" panose="00000900000000000000" pitchFamily="2" charset="0"/>
              </a:rPr>
              <a:t>TAGOLSHEIM INFOS</a:t>
            </a:r>
          </a:p>
        </p:txBody>
      </p:sp>
      <p:pic>
        <p:nvPicPr>
          <p:cNvPr id="19" name="object 18">
            <a:extLst>
              <a:ext uri="{FF2B5EF4-FFF2-40B4-BE49-F238E27FC236}">
                <a16:creationId xmlns:a16="http://schemas.microsoft.com/office/drawing/2014/main" id="{F9B7B629-7511-0A96-26C4-E8359D47B02F}"/>
              </a:ext>
            </a:extLst>
          </p:cNvPr>
          <p:cNvPicPr/>
          <p:nvPr/>
        </p:nvPicPr>
        <p:blipFill>
          <a:blip r:embed="rId2" cstate="print"/>
          <a:stretch>
            <a:fillRect/>
          </a:stretch>
        </p:blipFill>
        <p:spPr>
          <a:xfrm>
            <a:off x="6220422" y="202503"/>
            <a:ext cx="595570" cy="716058"/>
          </a:xfrm>
          <a:prstGeom prst="rect">
            <a:avLst/>
          </a:prstGeom>
        </p:spPr>
      </p:pic>
      <p:sp>
        <p:nvSpPr>
          <p:cNvPr id="2" name="Rectangle 1">
            <a:extLst>
              <a:ext uri="{FF2B5EF4-FFF2-40B4-BE49-F238E27FC236}">
                <a16:creationId xmlns:a16="http://schemas.microsoft.com/office/drawing/2014/main" id="{529FE974-6B15-DBE3-EA6B-F38C668439FE}"/>
              </a:ext>
            </a:extLst>
          </p:cNvPr>
          <p:cNvSpPr/>
          <p:nvPr/>
        </p:nvSpPr>
        <p:spPr>
          <a:xfrm>
            <a:off x="188091" y="563167"/>
            <a:ext cx="3744146" cy="376757"/>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ExtraBold" panose="00000900000000000000" pitchFamily="2" charset="0"/>
              </a:rPr>
              <a:t>LE MONDE DE JEANNE !</a:t>
            </a:r>
          </a:p>
        </p:txBody>
      </p:sp>
      <p:sp>
        <p:nvSpPr>
          <p:cNvPr id="28" name="AutoShape 6" descr="Blank Film Frame Stock Illustration Image Frame Film Vector ...">
            <a:extLst>
              <a:ext uri="{FF2B5EF4-FFF2-40B4-BE49-F238E27FC236}">
                <a16:creationId xmlns:a16="http://schemas.microsoft.com/office/drawing/2014/main" id="{9FCACF9F-424F-64D3-E417-65CFDF8BF350}"/>
              </a:ext>
            </a:extLst>
          </p:cNvPr>
          <p:cNvSpPr>
            <a:spLocks noChangeAspect="1" noChangeArrowheads="1"/>
          </p:cNvSpPr>
          <p:nvPr/>
        </p:nvSpPr>
        <p:spPr bwMode="auto">
          <a:xfrm>
            <a:off x="3627437" y="519350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Rectangle 11">
            <a:extLst>
              <a:ext uri="{FF2B5EF4-FFF2-40B4-BE49-F238E27FC236}">
                <a16:creationId xmlns:a16="http://schemas.microsoft.com/office/drawing/2014/main" id="{F7B6359A-2B82-01F4-AB05-6E5FBA192DA0}"/>
              </a:ext>
            </a:extLst>
          </p:cNvPr>
          <p:cNvSpPr>
            <a:spLocks noChangeArrowheads="1"/>
          </p:cNvSpPr>
          <p:nvPr/>
        </p:nvSpPr>
        <p:spPr bwMode="auto">
          <a:xfrm>
            <a:off x="0" y="0"/>
            <a:ext cx="7559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056" tIns="457056" rIns="457056" bIns="457056" numCol="1" anchor="ctr" anchorCtr="0" compatLnSpc="1">
            <a:prstTxWarp prst="textNoShape">
              <a:avLst/>
            </a:prstTxWarp>
            <a:spAutoFit/>
          </a:bodyPr>
          <a:lstStyle/>
          <a:p>
            <a:endParaRPr lang="fr-FR"/>
          </a:p>
        </p:txBody>
      </p:sp>
      <p:sp>
        <p:nvSpPr>
          <p:cNvPr id="12" name="Rectangle 13">
            <a:extLst>
              <a:ext uri="{FF2B5EF4-FFF2-40B4-BE49-F238E27FC236}">
                <a16:creationId xmlns:a16="http://schemas.microsoft.com/office/drawing/2014/main" id="{FECF9C02-1782-B42D-5DF4-4A10AD0F2320}"/>
              </a:ext>
            </a:extLst>
          </p:cNvPr>
          <p:cNvSpPr>
            <a:spLocks noChangeArrowheads="1"/>
          </p:cNvSpPr>
          <p:nvPr/>
        </p:nvSpPr>
        <p:spPr bwMode="auto">
          <a:xfrm>
            <a:off x="-208316" y="6139292"/>
            <a:ext cx="7976305" cy="1353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056" tIns="457056" rIns="457056" bIns="457056" numCol="1" anchor="ctr" anchorCtr="0" compatLnSpc="1">
            <a:prstTxWarp prst="textNoShape">
              <a:avLst/>
            </a:prstTxWarp>
            <a:spAutoFit/>
          </a:bodyPr>
          <a:lstStyle>
            <a:lvl1pPr indent="457200"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1pPr>
            <a:lvl2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2pPr>
            <a:lvl3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3pPr>
            <a:lvl4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4pPr>
            <a:lvl5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5pPr>
            <a:lvl6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6pPr>
            <a:lvl7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7pPr>
            <a:lvl8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8pPr>
            <a:lvl9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9pPr>
          </a:lstStyle>
          <a:p>
            <a:br>
              <a:rPr lang="fr-FR" sz="1400" dirty="0">
                <a:latin typeface="Montserrat Light" panose="00000400000000000000" pitchFamily="2" charset="0"/>
              </a:rPr>
            </a:br>
            <a:endParaRPr kumimoji="0" lang="fr-FR" altLang="fr-FR" sz="1400" b="0" i="0" u="none" strike="noStrike" cap="none" normalizeH="0" baseline="0" dirty="0">
              <a:ln>
                <a:noFill/>
              </a:ln>
              <a:solidFill>
                <a:srgbClr val="002060"/>
              </a:solidFill>
              <a:effectLst/>
              <a:latin typeface="Montserrat Light" panose="00000400000000000000" pitchFamily="2" charset="0"/>
              <a:ea typeface="Helvetica" panose="020B0604020202020204" pitchFamily="34" charset="0"/>
              <a:sym typeface="Webdings" panose="05030102010509060703" pitchFamily="18" charset="2"/>
            </a:endParaRPr>
          </a:p>
        </p:txBody>
      </p:sp>
      <p:pic>
        <p:nvPicPr>
          <p:cNvPr id="14" name="Image 13">
            <a:extLst>
              <a:ext uri="{FF2B5EF4-FFF2-40B4-BE49-F238E27FC236}">
                <a16:creationId xmlns:a16="http://schemas.microsoft.com/office/drawing/2014/main" id="{E0C9A6E0-9549-D64C-3D43-14312AF20C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9357" y="1094992"/>
            <a:ext cx="1579245" cy="1602740"/>
          </a:xfrm>
          <a:prstGeom prst="rect">
            <a:avLst/>
          </a:prstGeom>
          <a:noFill/>
        </p:spPr>
      </p:pic>
      <p:pic>
        <p:nvPicPr>
          <p:cNvPr id="15" name="Image 14">
            <a:extLst>
              <a:ext uri="{FF2B5EF4-FFF2-40B4-BE49-F238E27FC236}">
                <a16:creationId xmlns:a16="http://schemas.microsoft.com/office/drawing/2014/main" id="{5358365C-5BCA-FE19-F71E-3DE2B17FEC9E}"/>
              </a:ext>
            </a:extLst>
          </p:cNvPr>
          <p:cNvPicPr>
            <a:picLocks noChangeAspect="1"/>
          </p:cNvPicPr>
          <p:nvPr/>
        </p:nvPicPr>
        <p:blipFill rotWithShape="1">
          <a:blip r:embed="rId4">
            <a:extLst>
              <a:ext uri="{28A0092B-C50C-407E-A947-70E740481C1C}">
                <a14:useLocalDpi xmlns:a14="http://schemas.microsoft.com/office/drawing/2010/main" val="0"/>
              </a:ext>
            </a:extLst>
          </a:blip>
          <a:srcRect l="12296" t="19105" r="5503" b="16007"/>
          <a:stretch/>
        </p:blipFill>
        <p:spPr bwMode="auto">
          <a:xfrm>
            <a:off x="3173509" y="1094992"/>
            <a:ext cx="4003124" cy="2298909"/>
          </a:xfrm>
          <a:prstGeom prst="rect">
            <a:avLst/>
          </a:prstGeom>
          <a:noFill/>
          <a:ln>
            <a:noFill/>
          </a:ln>
          <a:extLst>
            <a:ext uri="{53640926-AAD7-44D8-BBD7-CCE9431645EC}">
              <a14:shadowObscured xmlns:a14="http://schemas.microsoft.com/office/drawing/2010/main"/>
            </a:ext>
          </a:extLst>
        </p:spPr>
      </p:pic>
      <p:pic>
        <p:nvPicPr>
          <p:cNvPr id="18" name="Image 17">
            <a:extLst>
              <a:ext uri="{FF2B5EF4-FFF2-40B4-BE49-F238E27FC236}">
                <a16:creationId xmlns:a16="http://schemas.microsoft.com/office/drawing/2014/main" id="{FFBF6CEC-A6C8-DF64-62B7-D03881875A5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2111" y="8498289"/>
            <a:ext cx="1770511" cy="1736324"/>
          </a:xfrm>
          <a:prstGeom prst="rect">
            <a:avLst/>
          </a:prstGeom>
          <a:noFill/>
        </p:spPr>
      </p:pic>
      <p:sp>
        <p:nvSpPr>
          <p:cNvPr id="23" name="ZoneTexte 22">
            <a:extLst>
              <a:ext uri="{FF2B5EF4-FFF2-40B4-BE49-F238E27FC236}">
                <a16:creationId xmlns:a16="http://schemas.microsoft.com/office/drawing/2014/main" id="{25C4436E-6DB3-0B90-CB92-C65DDC6489BA}"/>
              </a:ext>
            </a:extLst>
          </p:cNvPr>
          <p:cNvSpPr txBox="1"/>
          <p:nvPr/>
        </p:nvSpPr>
        <p:spPr>
          <a:xfrm>
            <a:off x="78240" y="3737658"/>
            <a:ext cx="7263085" cy="4503412"/>
          </a:xfrm>
          <a:prstGeom prst="rect">
            <a:avLst/>
          </a:prstGeom>
          <a:noFill/>
        </p:spPr>
        <p:txBody>
          <a:bodyPr wrap="square">
            <a:spAutoFit/>
          </a:bodyPr>
          <a:lstStyle/>
          <a:p>
            <a:pPr algn="just">
              <a:spcAft>
                <a:spcPts val="1000"/>
              </a:spcAf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r>
              <a:rPr lang="fr-FR" sz="1100" dirty="0">
                <a:solidFill>
                  <a:srgbClr val="002060"/>
                </a:solidFill>
                <a:effectLst/>
                <a:latin typeface="Montserrat Light" panose="00000400000000000000" pitchFamily="2" charset="0"/>
                <a:ea typeface="Arial Unicode MS"/>
                <a:cs typeface="Arial Unicode MS"/>
              </a:rPr>
              <a:t>Créée en juillet 2023, </a:t>
            </a:r>
            <a:r>
              <a:rPr lang="fr-FR" sz="1100" b="1" dirty="0">
                <a:solidFill>
                  <a:srgbClr val="002060"/>
                </a:solidFill>
                <a:effectLst/>
                <a:latin typeface="Montserrat Light" panose="00000400000000000000" pitchFamily="2" charset="0"/>
                <a:ea typeface="Arial Unicode MS"/>
                <a:cs typeface="Arial Unicode MS"/>
              </a:rPr>
              <a:t>Le Monde de Jeanne</a:t>
            </a:r>
            <a:r>
              <a:rPr lang="fr-FR" sz="1100" dirty="0">
                <a:solidFill>
                  <a:srgbClr val="002060"/>
                </a:solidFill>
                <a:effectLst/>
                <a:latin typeface="Montserrat Light" panose="00000400000000000000" pitchFamily="2" charset="0"/>
                <a:ea typeface="Arial Unicode MS"/>
                <a:cs typeface="Arial Unicode MS"/>
              </a:rPr>
              <a:t> est une nouvelle association basée à </a:t>
            </a:r>
            <a:r>
              <a:rPr lang="pt-PT" sz="1100" dirty="0">
                <a:solidFill>
                  <a:srgbClr val="002060"/>
                </a:solidFill>
                <a:effectLst/>
                <a:latin typeface="Montserrat Light" panose="00000400000000000000" pitchFamily="2" charset="0"/>
                <a:ea typeface="Arial Unicode MS"/>
                <a:cs typeface="Arial Unicode MS"/>
              </a:rPr>
              <a:t>Tagolsheim compos</a:t>
            </a:r>
            <a:r>
              <a:rPr lang="fr-FR" sz="1100" dirty="0">
                <a:solidFill>
                  <a:srgbClr val="002060"/>
                </a:solidFill>
                <a:effectLst/>
                <a:latin typeface="Montserrat Light" panose="00000400000000000000" pitchFamily="2" charset="0"/>
                <a:ea typeface="Arial Unicode MS"/>
                <a:cs typeface="Arial Unicode MS"/>
              </a:rPr>
              <a:t>ée de personnes de tous horizons ayant dé</a:t>
            </a:r>
            <a:r>
              <a:rPr lang="es-ES_tradnl" sz="1100" dirty="0">
                <a:solidFill>
                  <a:srgbClr val="002060"/>
                </a:solidFill>
                <a:effectLst/>
                <a:latin typeface="Montserrat Light" panose="00000400000000000000" pitchFamily="2" charset="0"/>
                <a:ea typeface="Arial Unicode MS"/>
                <a:cs typeface="Arial Unicode MS"/>
              </a:rPr>
              <a:t>cid</a:t>
            </a:r>
            <a:r>
              <a:rPr lang="fr-FR" sz="1100" dirty="0">
                <a:solidFill>
                  <a:srgbClr val="002060"/>
                </a:solidFill>
                <a:effectLst/>
                <a:latin typeface="Montserrat Light" panose="00000400000000000000" pitchFamily="2" charset="0"/>
                <a:ea typeface="Arial Unicode MS"/>
                <a:cs typeface="Arial Unicode MS"/>
              </a:rPr>
              <a:t>é de se regrouper afin de proposer, au sein de la </a:t>
            </a:r>
            <a:r>
              <a:rPr lang="fr-FR" sz="1100" dirty="0" err="1">
                <a:solidFill>
                  <a:srgbClr val="002060"/>
                </a:solidFill>
                <a:effectLst/>
                <a:latin typeface="Montserrat Light" panose="00000400000000000000" pitchFamily="2" charset="0"/>
                <a:ea typeface="Arial Unicode MS"/>
                <a:cs typeface="Arial Unicode MS"/>
              </a:rPr>
              <a:t>ComCom</a:t>
            </a:r>
            <a:r>
              <a:rPr lang="fr-FR" sz="1100" dirty="0">
                <a:solidFill>
                  <a:srgbClr val="002060"/>
                </a:solidFill>
                <a:effectLst/>
                <a:latin typeface="Montserrat Light" panose="00000400000000000000" pitchFamily="2" charset="0"/>
                <a:ea typeface="Arial Unicode MS"/>
                <a:cs typeface="Arial Unicode MS"/>
              </a:rPr>
              <a:t>, des projets liés aux problématiques de la santé et de la famille. </a:t>
            </a:r>
            <a:endParaRPr lang="fr-FR" sz="1100" dirty="0">
              <a:solidFill>
                <a:srgbClr val="000000"/>
              </a:solidFill>
              <a:effectLst/>
              <a:latin typeface="Montserrat Light" panose="00000400000000000000" pitchFamily="2" charset="0"/>
              <a:ea typeface="Arial Unicode MS"/>
              <a:cs typeface="Arial Unicode MS"/>
            </a:endParaRPr>
          </a:p>
          <a:p>
            <a:pPr algn="just">
              <a:spcAft>
                <a:spcPts val="1000"/>
              </a:spcAf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r>
              <a:rPr lang="fr-FR" sz="1100" dirty="0">
                <a:solidFill>
                  <a:srgbClr val="002060"/>
                </a:solidFill>
                <a:effectLst/>
                <a:latin typeface="Montserrat Light" panose="00000400000000000000" pitchFamily="2" charset="0"/>
                <a:ea typeface="Arial Unicode MS"/>
                <a:cs typeface="Arial Unicode MS"/>
              </a:rPr>
              <a:t>Tous les membres de l’association ont collaboré de près ou de loin aux précédentes journées « </a:t>
            </a:r>
            <a:r>
              <a:rPr lang="es-ES_tradnl" sz="1100" dirty="0">
                <a:solidFill>
                  <a:srgbClr val="002060"/>
                </a:solidFill>
                <a:effectLst/>
                <a:latin typeface="Montserrat Light" panose="00000400000000000000" pitchFamily="2" charset="0"/>
                <a:ea typeface="Arial Unicode MS"/>
                <a:cs typeface="Arial Unicode MS"/>
              </a:rPr>
              <a:t>A la </a:t>
            </a:r>
            <a:r>
              <a:rPr lang="fr-FR" sz="1100" dirty="0">
                <a:solidFill>
                  <a:srgbClr val="002060"/>
                </a:solidFill>
                <a:effectLst/>
                <a:latin typeface="Montserrat Light" panose="00000400000000000000" pitchFamily="2" charset="0"/>
                <a:ea typeface="Arial Unicode MS"/>
                <a:cs typeface="Arial Unicode MS"/>
              </a:rPr>
              <a:t>découverte du monde des DYS</a:t>
            </a:r>
            <a:r>
              <a:rPr lang="it-IT" sz="1100" dirty="0">
                <a:solidFill>
                  <a:srgbClr val="002060"/>
                </a:solidFill>
                <a:effectLst/>
                <a:latin typeface="Montserrat Light" panose="00000400000000000000" pitchFamily="2" charset="0"/>
                <a:ea typeface="Arial Unicode MS"/>
                <a:cs typeface="Arial Unicode MS"/>
              </a:rPr>
              <a:t> » </a:t>
            </a:r>
            <a:r>
              <a:rPr lang="fr-FR" sz="1100" dirty="0">
                <a:solidFill>
                  <a:srgbClr val="002060"/>
                </a:solidFill>
                <a:effectLst/>
                <a:latin typeface="Montserrat Light" panose="00000400000000000000" pitchFamily="2" charset="0"/>
                <a:ea typeface="Arial Unicode MS"/>
                <a:cs typeface="Arial Unicode MS"/>
              </a:rPr>
              <a:t>et c’est tout naturellement que nous avons dé</a:t>
            </a:r>
            <a:r>
              <a:rPr lang="es-ES_tradnl" sz="1100" dirty="0">
                <a:solidFill>
                  <a:srgbClr val="002060"/>
                </a:solidFill>
                <a:effectLst/>
                <a:latin typeface="Montserrat Light" panose="00000400000000000000" pitchFamily="2" charset="0"/>
                <a:ea typeface="Arial Unicode MS"/>
                <a:cs typeface="Arial Unicode MS"/>
              </a:rPr>
              <a:t>cid</a:t>
            </a:r>
            <a:r>
              <a:rPr lang="fr-FR" sz="1100" dirty="0">
                <a:solidFill>
                  <a:srgbClr val="002060"/>
                </a:solidFill>
                <a:effectLst/>
                <a:latin typeface="Montserrat Light" panose="00000400000000000000" pitchFamily="2" charset="0"/>
                <a:ea typeface="Arial Unicode MS"/>
                <a:cs typeface="Arial Unicode MS"/>
              </a:rPr>
              <a:t>é de continuer cet évènement. Nous avons également souhaité proposer d’autres thématiques au sein du Sundgau comme des cafés DYS, des rencontres sur l’endométriose, sur les troubles du comportement alimentaire pour ne citer que les prochains projets s’étalant sur l’année </a:t>
            </a:r>
            <a:r>
              <a:rPr lang="en-US" sz="1100" dirty="0">
                <a:solidFill>
                  <a:srgbClr val="002060"/>
                </a:solidFill>
                <a:effectLst/>
                <a:latin typeface="Montserrat Light" panose="00000400000000000000" pitchFamily="2" charset="0"/>
                <a:ea typeface="Arial Unicode MS"/>
                <a:cs typeface="Arial Unicode MS"/>
              </a:rPr>
              <a:t>2024.</a:t>
            </a:r>
            <a:endParaRPr lang="fr-FR" sz="1100" dirty="0">
              <a:solidFill>
                <a:srgbClr val="000000"/>
              </a:solidFill>
              <a:effectLst/>
              <a:latin typeface="Montserrat Light" panose="00000400000000000000" pitchFamily="2" charset="0"/>
              <a:ea typeface="Arial Unicode MS"/>
              <a:cs typeface="Arial Unicode MS"/>
            </a:endParaRPr>
          </a:p>
          <a:p>
            <a:pPr algn="just">
              <a:spcAft>
                <a:spcPts val="1000"/>
              </a:spcAft>
              <a:tabLst>
                <a:tab pos="449580" algn="l"/>
                <a:tab pos="899160" algn="l"/>
                <a:tab pos="1348740" algn="l"/>
                <a:tab pos="1798320" algn="l"/>
                <a:tab pos="2247900" algn="l"/>
                <a:tab pos="2697480" algn="l"/>
                <a:tab pos="3147060" algn="l"/>
                <a:tab pos="3596640" algn="l"/>
                <a:tab pos="4046220" algn="l"/>
                <a:tab pos="4495800" algn="l"/>
                <a:tab pos="4945380" algn="l"/>
                <a:tab pos="5394960" algn="l"/>
                <a:tab pos="5844540" algn="l"/>
              </a:tabLst>
            </a:pPr>
            <a:r>
              <a:rPr lang="en-US" sz="1100" dirty="0">
                <a:solidFill>
                  <a:srgbClr val="002060"/>
                </a:solidFill>
                <a:effectLst/>
                <a:latin typeface="Montserrat Light" panose="00000400000000000000" pitchFamily="2" charset="0"/>
                <a:ea typeface="Arial Unicode MS"/>
                <a:cs typeface="Arial Unicode MS"/>
              </a:rPr>
              <a:t>		Mélanie GARCONNOT Présidente et Gaëlle GRENTZINGER Vice-Présidente</a:t>
            </a:r>
          </a:p>
          <a:p>
            <a:pPr>
              <a:lnSpc>
                <a:spcPts val="1400"/>
              </a:lnSpc>
            </a:pPr>
            <a:endParaRPr lang="fr-FR" sz="1100" b="1" u="sng" dirty="0">
              <a:solidFill>
                <a:srgbClr val="002060"/>
              </a:solidFill>
              <a:effectLst/>
              <a:latin typeface="Montserrat Light" panose="00000400000000000000" pitchFamily="2" charset="0"/>
              <a:ea typeface="Helvetica" panose="020B0604020202020204" pitchFamily="34" charset="0"/>
            </a:endParaRPr>
          </a:p>
          <a:p>
            <a:pPr>
              <a:lnSpc>
                <a:spcPts val="1400"/>
              </a:lnSpc>
            </a:pPr>
            <a:r>
              <a:rPr lang="fr-FR" sz="1100" b="1" u="sng" dirty="0">
                <a:solidFill>
                  <a:srgbClr val="002060"/>
                </a:solidFill>
                <a:effectLst/>
                <a:latin typeface="Montserrat Light" panose="00000400000000000000" pitchFamily="2" charset="0"/>
                <a:ea typeface="Helvetica" panose="020B0604020202020204" pitchFamily="34" charset="0"/>
              </a:rPr>
              <a:t>Notre programme pour 2024 : </a:t>
            </a:r>
            <a:endParaRPr lang="fr-FR" sz="1100" dirty="0">
              <a:solidFill>
                <a:srgbClr val="000000"/>
              </a:solidFill>
              <a:effectLst/>
              <a:latin typeface="Montserrat Light" panose="00000400000000000000" pitchFamily="2" charset="0"/>
              <a:ea typeface="Helvetica" panose="020B0604020202020204" pitchFamily="34" charset="0"/>
            </a:endParaRPr>
          </a:p>
          <a:p>
            <a:pPr>
              <a:lnSpc>
                <a:spcPts val="1400"/>
              </a:lnSpc>
            </a:pPr>
            <a:r>
              <a:rPr lang="fr-FR" sz="1100" dirty="0">
                <a:solidFill>
                  <a:srgbClr val="002060"/>
                </a:solidFill>
                <a:effectLst/>
                <a:latin typeface="Montserrat Light" panose="00000400000000000000" pitchFamily="2" charset="0"/>
                <a:ea typeface="Helvetica" panose="020B0604020202020204" pitchFamily="34" charset="0"/>
              </a:rPr>
              <a:t> </a:t>
            </a:r>
            <a:endParaRPr lang="fr-FR" sz="1100" dirty="0">
              <a:solidFill>
                <a:srgbClr val="000000"/>
              </a:solidFill>
              <a:effectLst/>
              <a:latin typeface="Montserrat Light" panose="00000400000000000000" pitchFamily="2" charset="0"/>
              <a:ea typeface="Helvetica" panose="020B0604020202020204" pitchFamily="34" charset="0"/>
            </a:endParaRPr>
          </a:p>
          <a:p>
            <a:pPr algn="just">
              <a:lnSpc>
                <a:spcPts val="1400"/>
              </a:lnSpc>
            </a:pPr>
            <a:r>
              <a:rPr lang="fr-FR" sz="1100" dirty="0">
                <a:solidFill>
                  <a:srgbClr val="002060"/>
                </a:solidFill>
                <a:effectLst/>
                <a:latin typeface="Montserrat Light" panose="00000400000000000000" pitchFamily="2" charset="0"/>
                <a:ea typeface="Helvetica" panose="020B0604020202020204" pitchFamily="34" charset="0"/>
                <a:sym typeface="Webdings" panose="05030102010509060703" pitchFamily="18" charset="2"/>
              </a:rPr>
              <a:t></a:t>
            </a:r>
            <a:r>
              <a:rPr lang="fr-FR" sz="1100" b="1" dirty="0">
                <a:solidFill>
                  <a:srgbClr val="002060"/>
                </a:solidFill>
                <a:effectLst/>
                <a:latin typeface="Montserrat Light" panose="00000400000000000000" pitchFamily="2" charset="0"/>
                <a:ea typeface="Helvetica" panose="020B0604020202020204" pitchFamily="34" charset="0"/>
              </a:rPr>
              <a:t>Samedi 10 février</a:t>
            </a:r>
            <a:r>
              <a:rPr lang="fr-FR" sz="1100" dirty="0">
                <a:solidFill>
                  <a:srgbClr val="002060"/>
                </a:solidFill>
                <a:effectLst/>
                <a:latin typeface="Montserrat Light" panose="00000400000000000000" pitchFamily="2" charset="0"/>
                <a:ea typeface="Helvetica" panose="020B0604020202020204" pitchFamily="34" charset="0"/>
              </a:rPr>
              <a:t> : Café DYS sur la thématique du Jeu moment d’échanges </a:t>
            </a:r>
            <a:endParaRPr lang="fr-FR" sz="1100" dirty="0">
              <a:solidFill>
                <a:srgbClr val="000000"/>
              </a:solidFill>
              <a:effectLst/>
              <a:latin typeface="Montserrat Light" panose="00000400000000000000" pitchFamily="2" charset="0"/>
              <a:ea typeface="Helvetica" panose="020B0604020202020204" pitchFamily="34" charset="0"/>
            </a:endParaRPr>
          </a:p>
          <a:p>
            <a:pPr algn="just">
              <a:lnSpc>
                <a:spcPts val="1400"/>
              </a:lnSpc>
            </a:pPr>
            <a:r>
              <a:rPr lang="fr-FR" sz="1100" dirty="0">
                <a:solidFill>
                  <a:srgbClr val="002060"/>
                </a:solidFill>
                <a:effectLst/>
                <a:latin typeface="Montserrat Light" panose="00000400000000000000" pitchFamily="2" charset="0"/>
                <a:ea typeface="Helvetica" panose="020B0604020202020204" pitchFamily="34" charset="0"/>
              </a:rPr>
              <a:t>		        </a:t>
            </a:r>
            <a:endParaRPr lang="fr-FR" sz="1100" dirty="0">
              <a:solidFill>
                <a:srgbClr val="000000"/>
              </a:solidFill>
              <a:effectLst/>
              <a:latin typeface="Montserrat Light" panose="00000400000000000000" pitchFamily="2" charset="0"/>
              <a:ea typeface="Helvetica" panose="020B0604020202020204" pitchFamily="34" charset="0"/>
            </a:endParaRPr>
          </a:p>
          <a:p>
            <a:pPr algn="just">
              <a:lnSpc>
                <a:spcPts val="1400"/>
              </a:lnSpc>
            </a:pPr>
            <a:r>
              <a:rPr lang="fr-FR" sz="1100" dirty="0">
                <a:solidFill>
                  <a:srgbClr val="002060"/>
                </a:solidFill>
                <a:effectLst/>
                <a:latin typeface="Montserrat Light" panose="00000400000000000000" pitchFamily="2" charset="0"/>
                <a:ea typeface="Helvetica" panose="020B0604020202020204" pitchFamily="34" charset="0"/>
                <a:sym typeface="Webdings" panose="05030102010509060703" pitchFamily="18" charset="2"/>
              </a:rPr>
              <a:t></a:t>
            </a:r>
            <a:r>
              <a:rPr lang="fr-FR" sz="1100" b="1" dirty="0">
                <a:solidFill>
                  <a:srgbClr val="002060"/>
                </a:solidFill>
                <a:effectLst/>
                <a:latin typeface="Montserrat Light" panose="00000400000000000000" pitchFamily="2" charset="0"/>
                <a:ea typeface="Helvetica" panose="020B0604020202020204" pitchFamily="34" charset="0"/>
              </a:rPr>
              <a:t>Vendredi 22, samedi 23 et dimanche 24 mars</a:t>
            </a:r>
            <a:r>
              <a:rPr lang="fr-FR" sz="1100" dirty="0">
                <a:solidFill>
                  <a:srgbClr val="002060"/>
                </a:solidFill>
                <a:effectLst/>
                <a:latin typeface="Montserrat Light" panose="00000400000000000000" pitchFamily="2" charset="0"/>
                <a:ea typeface="Helvetica" panose="020B0604020202020204" pitchFamily="34" charset="0"/>
              </a:rPr>
              <a:t> : A la découverte du Monde des DYS à la Halle au Blé d’Altkirch (spectacle, conférences, ateliers, stands et échanges).</a:t>
            </a:r>
            <a:endParaRPr lang="fr-FR" sz="1100" dirty="0">
              <a:solidFill>
                <a:srgbClr val="000000"/>
              </a:solidFill>
              <a:effectLst/>
              <a:latin typeface="Montserrat Light" panose="00000400000000000000" pitchFamily="2" charset="0"/>
              <a:ea typeface="Helvetica" panose="020B0604020202020204" pitchFamily="34" charset="0"/>
            </a:endParaRPr>
          </a:p>
          <a:p>
            <a:pPr algn="just">
              <a:lnSpc>
                <a:spcPts val="1400"/>
              </a:lnSpc>
            </a:pPr>
            <a:endParaRPr lang="fr-FR" sz="1100" dirty="0">
              <a:solidFill>
                <a:srgbClr val="002060"/>
              </a:solidFill>
              <a:latin typeface="Montserrat Light" panose="00000400000000000000" pitchFamily="2" charset="0"/>
              <a:ea typeface="Helvetica" panose="020B0604020202020204" pitchFamily="34" charset="0"/>
              <a:sym typeface="Webdings" panose="05030102010509060703" pitchFamily="18" charset="2"/>
            </a:endParaRPr>
          </a:p>
          <a:p>
            <a:pPr algn="just">
              <a:lnSpc>
                <a:spcPts val="1400"/>
              </a:lnSpc>
            </a:pPr>
            <a:r>
              <a:rPr lang="fr-FR" sz="1100" dirty="0">
                <a:solidFill>
                  <a:srgbClr val="002060"/>
                </a:solidFill>
                <a:effectLst/>
                <a:latin typeface="Montserrat Light" panose="00000400000000000000" pitchFamily="2" charset="0"/>
                <a:ea typeface="Helvetica" panose="020B0604020202020204" pitchFamily="34" charset="0"/>
                <a:sym typeface="Webdings" panose="05030102010509060703" pitchFamily="18" charset="2"/>
              </a:rPr>
              <a:t></a:t>
            </a:r>
            <a:r>
              <a:rPr lang="fr-FR" sz="1100" dirty="0">
                <a:solidFill>
                  <a:srgbClr val="002060"/>
                </a:solidFill>
                <a:effectLst/>
                <a:latin typeface="Montserrat Light" panose="00000400000000000000" pitchFamily="2" charset="0"/>
                <a:ea typeface="Helvetica" panose="020B0604020202020204" pitchFamily="34" charset="0"/>
              </a:rPr>
              <a:t> </a:t>
            </a:r>
            <a:r>
              <a:rPr lang="fr-FR" sz="1100" b="1" dirty="0">
                <a:solidFill>
                  <a:srgbClr val="002060"/>
                </a:solidFill>
                <a:effectLst/>
                <a:latin typeface="Montserrat Light" panose="00000400000000000000" pitchFamily="2" charset="0"/>
                <a:ea typeface="Helvetica" panose="020B0604020202020204" pitchFamily="34" charset="0"/>
              </a:rPr>
              <a:t>Mai 2024</a:t>
            </a:r>
            <a:r>
              <a:rPr lang="fr-FR" sz="1100" dirty="0">
                <a:solidFill>
                  <a:srgbClr val="002060"/>
                </a:solidFill>
                <a:effectLst/>
                <a:latin typeface="Montserrat Light" panose="00000400000000000000" pitchFamily="2" charset="0"/>
                <a:ea typeface="Helvetica" panose="020B0604020202020204" pitchFamily="34" charset="0"/>
              </a:rPr>
              <a:t> : Café DYS </a:t>
            </a:r>
            <a:endParaRPr lang="fr-FR" sz="1100" dirty="0">
              <a:solidFill>
                <a:srgbClr val="000000"/>
              </a:solidFill>
              <a:effectLst/>
              <a:latin typeface="Montserrat Light" panose="00000400000000000000" pitchFamily="2" charset="0"/>
              <a:ea typeface="Helvetica" panose="020B0604020202020204" pitchFamily="34" charset="0"/>
            </a:endParaRPr>
          </a:p>
          <a:p>
            <a:pPr algn="just">
              <a:lnSpc>
                <a:spcPts val="1400"/>
              </a:lnSpc>
            </a:pPr>
            <a:r>
              <a:rPr lang="fr-FR" sz="1100" dirty="0">
                <a:solidFill>
                  <a:srgbClr val="002060"/>
                </a:solidFill>
                <a:effectLst/>
                <a:latin typeface="Montserrat Light" panose="00000400000000000000" pitchFamily="2" charset="0"/>
                <a:ea typeface="Helvetica" panose="020B0604020202020204" pitchFamily="34" charset="0"/>
              </a:rPr>
              <a:t>		        </a:t>
            </a:r>
            <a:endParaRPr lang="fr-FR" sz="1100" dirty="0">
              <a:solidFill>
                <a:srgbClr val="000000"/>
              </a:solidFill>
              <a:latin typeface="Montserrat Light" panose="00000400000000000000" pitchFamily="2" charset="0"/>
              <a:ea typeface="Helvetica" panose="020B0604020202020204" pitchFamily="34" charset="0"/>
            </a:endParaRPr>
          </a:p>
          <a:p>
            <a:pPr algn="just">
              <a:lnSpc>
                <a:spcPts val="1400"/>
              </a:lnSpc>
            </a:pPr>
            <a:r>
              <a:rPr lang="fr-FR" sz="1100" dirty="0">
                <a:solidFill>
                  <a:srgbClr val="002060"/>
                </a:solidFill>
                <a:effectLst/>
                <a:latin typeface="Montserrat Light" panose="00000400000000000000" pitchFamily="2" charset="0"/>
                <a:ea typeface="Helvetica" panose="020B0604020202020204" pitchFamily="34" charset="0"/>
                <a:sym typeface="Webdings" panose="05030102010509060703" pitchFamily="18" charset="2"/>
              </a:rPr>
              <a:t></a:t>
            </a:r>
            <a:r>
              <a:rPr lang="fr-FR" sz="1100" dirty="0">
                <a:solidFill>
                  <a:srgbClr val="002060"/>
                </a:solidFill>
                <a:effectLst/>
                <a:latin typeface="Montserrat Light" panose="00000400000000000000" pitchFamily="2" charset="0"/>
                <a:ea typeface="Helvetica" panose="020B0604020202020204" pitchFamily="34" charset="0"/>
              </a:rPr>
              <a:t> </a:t>
            </a:r>
            <a:r>
              <a:rPr lang="fr-FR" sz="1100" b="1" dirty="0">
                <a:solidFill>
                  <a:srgbClr val="002060"/>
                </a:solidFill>
                <a:effectLst/>
                <a:latin typeface="Montserrat Light" panose="00000400000000000000" pitchFamily="2" charset="0"/>
                <a:ea typeface="Helvetica" panose="020B0604020202020204" pitchFamily="34" charset="0"/>
              </a:rPr>
              <a:t>Septembre 2024</a:t>
            </a:r>
            <a:r>
              <a:rPr lang="fr-FR" sz="1100" dirty="0">
                <a:solidFill>
                  <a:srgbClr val="002060"/>
                </a:solidFill>
                <a:effectLst/>
                <a:latin typeface="Montserrat Light" panose="00000400000000000000" pitchFamily="2" charset="0"/>
                <a:ea typeface="Helvetica" panose="020B0604020202020204" pitchFamily="34" charset="0"/>
              </a:rPr>
              <a:t> : Formation pour des techniques d’apprentissages pour les enfants DYS à Tagolsheim.</a:t>
            </a:r>
            <a:endParaRPr lang="fr-FR" sz="1100" dirty="0">
              <a:solidFill>
                <a:srgbClr val="000000"/>
              </a:solidFill>
              <a:effectLst/>
              <a:latin typeface="Montserrat Light" panose="00000400000000000000" pitchFamily="2" charset="0"/>
              <a:ea typeface="Helvetica" panose="020B0604020202020204" pitchFamily="34" charset="0"/>
            </a:endParaRPr>
          </a:p>
          <a:p>
            <a:pPr algn="just">
              <a:lnSpc>
                <a:spcPts val="1400"/>
              </a:lnSpc>
            </a:pPr>
            <a:r>
              <a:rPr lang="fr-FR" sz="1100" dirty="0">
                <a:solidFill>
                  <a:srgbClr val="002060"/>
                </a:solidFill>
                <a:effectLst/>
                <a:latin typeface="Montserrat Light" panose="00000400000000000000" pitchFamily="2" charset="0"/>
                <a:ea typeface="Helvetica" panose="020B0604020202020204" pitchFamily="34" charset="0"/>
              </a:rPr>
              <a:t>		     </a:t>
            </a:r>
          </a:p>
          <a:p>
            <a:pPr algn="just">
              <a:lnSpc>
                <a:spcPts val="1400"/>
              </a:lnSpc>
            </a:pPr>
            <a:r>
              <a:rPr lang="fr-FR" sz="1100" dirty="0">
                <a:solidFill>
                  <a:srgbClr val="002060"/>
                </a:solidFill>
                <a:effectLst/>
                <a:latin typeface="Montserrat Light" panose="00000400000000000000" pitchFamily="2" charset="0"/>
                <a:ea typeface="Helvetica" panose="020B0604020202020204" pitchFamily="34" charset="0"/>
                <a:sym typeface="Webdings" panose="05030102010509060703" pitchFamily="18" charset="2"/>
              </a:rPr>
              <a:t></a:t>
            </a:r>
            <a:r>
              <a:rPr lang="fr-FR" sz="1100" dirty="0">
                <a:solidFill>
                  <a:srgbClr val="002060"/>
                </a:solidFill>
                <a:effectLst/>
                <a:latin typeface="Montserrat Light" panose="00000400000000000000" pitchFamily="2" charset="0"/>
                <a:ea typeface="Helvetica" panose="020B0604020202020204" pitchFamily="34" charset="0"/>
              </a:rPr>
              <a:t> </a:t>
            </a:r>
            <a:r>
              <a:rPr lang="fr-FR" sz="1100" b="1" dirty="0">
                <a:solidFill>
                  <a:srgbClr val="002060"/>
                </a:solidFill>
                <a:effectLst/>
                <a:latin typeface="Montserrat Light" panose="00000400000000000000" pitchFamily="2" charset="0"/>
                <a:ea typeface="Helvetica" panose="020B0604020202020204" pitchFamily="34" charset="0"/>
              </a:rPr>
              <a:t>Octobre</a:t>
            </a:r>
            <a:r>
              <a:rPr lang="fr-FR" sz="1100" dirty="0">
                <a:solidFill>
                  <a:srgbClr val="002060"/>
                </a:solidFill>
                <a:effectLst/>
                <a:latin typeface="Montserrat Light" panose="00000400000000000000" pitchFamily="2" charset="0"/>
                <a:ea typeface="Helvetica" panose="020B0604020202020204" pitchFamily="34" charset="0"/>
              </a:rPr>
              <a:t> à Tagolsheim et à Altkirch : Endométriose, Santé de la Femme</a:t>
            </a:r>
            <a:endParaRPr lang="fr-FR" sz="1100" dirty="0">
              <a:solidFill>
                <a:srgbClr val="000000"/>
              </a:solidFill>
              <a:effectLst/>
              <a:latin typeface="Helvetica" panose="020B0604020202020204" pitchFamily="34" charset="0"/>
              <a:ea typeface="Arial Unicode MS"/>
              <a:cs typeface="Arial Unicode MS"/>
            </a:endParaRPr>
          </a:p>
        </p:txBody>
      </p:sp>
      <p:sp>
        <p:nvSpPr>
          <p:cNvPr id="25" name="ZoneTexte 24">
            <a:extLst>
              <a:ext uri="{FF2B5EF4-FFF2-40B4-BE49-F238E27FC236}">
                <a16:creationId xmlns:a16="http://schemas.microsoft.com/office/drawing/2014/main" id="{F8305878-291F-1671-C868-8CE4E837FE89}"/>
              </a:ext>
            </a:extLst>
          </p:cNvPr>
          <p:cNvSpPr txBox="1"/>
          <p:nvPr/>
        </p:nvSpPr>
        <p:spPr>
          <a:xfrm>
            <a:off x="1988276" y="8961212"/>
            <a:ext cx="5489053" cy="810478"/>
          </a:xfrm>
          <a:prstGeom prst="rect">
            <a:avLst/>
          </a:prstGeom>
          <a:noFill/>
        </p:spPr>
        <p:txBody>
          <a:bodyPr wrap="square">
            <a:spAutoFit/>
          </a:bodyPr>
          <a:lstStyle/>
          <a:p>
            <a:pPr>
              <a:lnSpc>
                <a:spcPts val="1400"/>
              </a:lnSpc>
            </a:pPr>
            <a:r>
              <a:rPr lang="fr-FR" sz="1100" dirty="0">
                <a:solidFill>
                  <a:srgbClr val="002060"/>
                </a:solidFill>
                <a:effectLst/>
                <a:latin typeface="Montserrat Light" panose="00000400000000000000" pitchFamily="2" charset="0"/>
                <a:ea typeface="Helvetica" panose="020B0604020202020204" pitchFamily="34" charset="0"/>
              </a:rPr>
              <a:t>Siège de l’association : 9 impasse des Orchidées 68720 TAGOLSHEIM</a:t>
            </a:r>
            <a:endParaRPr lang="fr-FR" sz="1100" dirty="0">
              <a:solidFill>
                <a:srgbClr val="000000"/>
              </a:solidFill>
              <a:effectLst/>
              <a:latin typeface="Montserrat Light" panose="00000400000000000000" pitchFamily="2" charset="0"/>
              <a:ea typeface="Helvetica" panose="020B0604020202020204" pitchFamily="34" charset="0"/>
            </a:endParaRPr>
          </a:p>
          <a:p>
            <a:pPr>
              <a:lnSpc>
                <a:spcPts val="1400"/>
              </a:lnSpc>
            </a:pPr>
            <a:r>
              <a:rPr lang="fr-FR" sz="1100" dirty="0">
                <a:solidFill>
                  <a:srgbClr val="002060"/>
                </a:solidFill>
                <a:effectLst/>
                <a:latin typeface="Montserrat Light" panose="00000400000000000000" pitchFamily="2" charset="0"/>
                <a:ea typeface="Helvetica" panose="020B0604020202020204" pitchFamily="34" charset="0"/>
              </a:rPr>
              <a:t> </a:t>
            </a:r>
            <a:endParaRPr lang="fr-FR" sz="1100" dirty="0">
              <a:solidFill>
                <a:srgbClr val="000000"/>
              </a:solidFill>
              <a:effectLst/>
              <a:latin typeface="Montserrat Light" panose="00000400000000000000" pitchFamily="2" charset="0"/>
              <a:ea typeface="Helvetica" panose="020B0604020202020204" pitchFamily="34" charset="0"/>
            </a:endParaRPr>
          </a:p>
          <a:p>
            <a:pPr>
              <a:lnSpc>
                <a:spcPts val="1400"/>
              </a:lnSpc>
            </a:pPr>
            <a:r>
              <a:rPr lang="fr-FR" sz="1100" dirty="0">
                <a:solidFill>
                  <a:srgbClr val="002060"/>
                </a:solidFill>
                <a:effectLst/>
                <a:latin typeface="Montserrat Light" panose="00000400000000000000" pitchFamily="2" charset="0"/>
                <a:ea typeface="Helvetica" panose="020B0604020202020204" pitchFamily="34" charset="0"/>
              </a:rPr>
              <a:t>N’hésitez pas à nous contacter pour tout renseignement ou adhésion : monde2jeanne@gmail.com         </a:t>
            </a:r>
            <a:endParaRPr lang="fr-FR" sz="1100" dirty="0">
              <a:solidFill>
                <a:srgbClr val="000000"/>
              </a:solidFill>
              <a:effectLst/>
              <a:latin typeface="Montserrat Light" panose="00000400000000000000" pitchFamily="2" charset="0"/>
              <a:ea typeface="Helvetica" panose="020B0604020202020204" pitchFamily="34" charset="0"/>
            </a:endParaRPr>
          </a:p>
        </p:txBody>
      </p:sp>
      <p:sp>
        <p:nvSpPr>
          <p:cNvPr id="4" name="Espace réservé du numéro de diapositive 3">
            <a:extLst>
              <a:ext uri="{FF2B5EF4-FFF2-40B4-BE49-F238E27FC236}">
                <a16:creationId xmlns:a16="http://schemas.microsoft.com/office/drawing/2014/main" id="{E3E0DA4D-3368-0CEB-8E66-D4977B4E9AB8}"/>
              </a:ext>
            </a:extLst>
          </p:cNvPr>
          <p:cNvSpPr>
            <a:spLocks noGrp="1"/>
          </p:cNvSpPr>
          <p:nvPr>
            <p:ph type="sldNum" sz="quarter" idx="12"/>
          </p:nvPr>
        </p:nvSpPr>
        <p:spPr/>
        <p:txBody>
          <a:bodyPr/>
          <a:lstStyle/>
          <a:p>
            <a:fld id="{2E67613E-4E5F-4999-83B4-3D4D7D29E623}" type="slidenum">
              <a:rPr lang="fr-FR" smtClean="0"/>
              <a:t>11</a:t>
            </a:fld>
            <a:endParaRPr lang="fr-FR"/>
          </a:p>
        </p:txBody>
      </p:sp>
    </p:spTree>
    <p:extLst>
      <p:ext uri="{BB962C8B-B14F-4D97-AF65-F5344CB8AC3E}">
        <p14:creationId xmlns:p14="http://schemas.microsoft.com/office/powerpoint/2010/main" val="431403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A073A215-864D-06FB-C4DB-5EDA58F6EC21}"/>
              </a:ext>
            </a:extLst>
          </p:cNvPr>
          <p:cNvPicPr>
            <a:picLocks noChangeAspect="1"/>
          </p:cNvPicPr>
          <p:nvPr/>
        </p:nvPicPr>
        <p:blipFill rotWithShape="1">
          <a:blip r:embed="rId2" cstate="print"/>
          <a:srcRect t="8198" b="6508"/>
          <a:stretch/>
        </p:blipFill>
        <p:spPr bwMode="auto">
          <a:xfrm>
            <a:off x="948736" y="5761486"/>
            <a:ext cx="1867833" cy="1194288"/>
          </a:xfrm>
          <a:prstGeom prst="rect">
            <a:avLst/>
          </a:prstGeom>
          <a:noFill/>
          <a:ln>
            <a:noFill/>
          </a:ln>
          <a:extLst>
            <a:ext uri="{53640926-AAD7-44D8-BBD7-CCE9431645EC}">
              <a14:shadowObscured xmlns:a14="http://schemas.microsoft.com/office/drawing/2010/main"/>
            </a:ext>
          </a:extLst>
        </p:spPr>
      </p:pic>
      <p:pic>
        <p:nvPicPr>
          <p:cNvPr id="22" name="Image 21">
            <a:extLst>
              <a:ext uri="{FF2B5EF4-FFF2-40B4-BE49-F238E27FC236}">
                <a16:creationId xmlns:a16="http://schemas.microsoft.com/office/drawing/2014/main" id="{633A7B45-69DA-6716-1304-8CE35E117BB3}"/>
              </a:ext>
            </a:extLst>
          </p:cNvPr>
          <p:cNvPicPr>
            <a:picLocks noChangeAspect="1"/>
          </p:cNvPicPr>
          <p:nvPr/>
        </p:nvPicPr>
        <p:blipFill rotWithShape="1">
          <a:blip r:embed="rId3" cstate="print"/>
          <a:srcRect l="12501"/>
          <a:stretch/>
        </p:blipFill>
        <p:spPr bwMode="auto">
          <a:xfrm>
            <a:off x="3003754" y="5520963"/>
            <a:ext cx="1926451" cy="965940"/>
          </a:xfrm>
          <a:prstGeom prst="rect">
            <a:avLst/>
          </a:prstGeom>
          <a:noFill/>
          <a:ln>
            <a:noFill/>
          </a:ln>
          <a:extLst>
            <a:ext uri="{53640926-AAD7-44D8-BBD7-CCE9431645EC}">
              <a14:shadowObscured xmlns:a14="http://schemas.microsoft.com/office/drawing/2010/main"/>
            </a:ext>
          </a:extLst>
        </p:spPr>
      </p:pic>
      <p:pic>
        <p:nvPicPr>
          <p:cNvPr id="2049" name="Image 2" descr="ninaneeleger">
            <a:extLst>
              <a:ext uri="{FF2B5EF4-FFF2-40B4-BE49-F238E27FC236}">
                <a16:creationId xmlns:a16="http://schemas.microsoft.com/office/drawing/2014/main" id="{F11A6798-3111-CB5D-D145-A86F9C5759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7755" y="529798"/>
            <a:ext cx="1046162" cy="13081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A9A0D83B-CEC9-BF34-6928-F110C62A9268}"/>
              </a:ext>
            </a:extLst>
          </p:cNvPr>
          <p:cNvSpPr/>
          <p:nvPr/>
        </p:nvSpPr>
        <p:spPr>
          <a:xfrm>
            <a:off x="1080000" y="104485"/>
            <a:ext cx="6479675" cy="396142"/>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BE532694-98DA-189B-D40C-4EF75BB46357}"/>
              </a:ext>
            </a:extLst>
          </p:cNvPr>
          <p:cNvSpPr txBox="1"/>
          <p:nvPr/>
        </p:nvSpPr>
        <p:spPr>
          <a:xfrm>
            <a:off x="1276856" y="138266"/>
            <a:ext cx="2233304" cy="276999"/>
          </a:xfrm>
          <a:prstGeom prst="rect">
            <a:avLst/>
          </a:prstGeom>
          <a:noFill/>
        </p:spPr>
        <p:txBody>
          <a:bodyPr wrap="none" rtlCol="0" anchor="ctr">
            <a:spAutoFit/>
          </a:bodyPr>
          <a:lstStyle/>
          <a:p>
            <a:r>
              <a:rPr lang="fr-FR" sz="1200" spc="200" dirty="0">
                <a:solidFill>
                  <a:schemeClr val="bg1"/>
                </a:solidFill>
                <a:latin typeface="Montserrat ExtraBold" panose="00000900000000000000" pitchFamily="2" charset="0"/>
              </a:rPr>
              <a:t>TAGOLSHEIM INFOS</a:t>
            </a:r>
          </a:p>
        </p:txBody>
      </p:sp>
      <p:pic>
        <p:nvPicPr>
          <p:cNvPr id="19" name="object 18">
            <a:extLst>
              <a:ext uri="{FF2B5EF4-FFF2-40B4-BE49-F238E27FC236}">
                <a16:creationId xmlns:a16="http://schemas.microsoft.com/office/drawing/2014/main" id="{F9B7B629-7511-0A96-26C4-E8359D47B02F}"/>
              </a:ext>
            </a:extLst>
          </p:cNvPr>
          <p:cNvPicPr/>
          <p:nvPr/>
        </p:nvPicPr>
        <p:blipFill>
          <a:blip r:embed="rId5" cstate="print"/>
          <a:stretch>
            <a:fillRect/>
          </a:stretch>
        </p:blipFill>
        <p:spPr>
          <a:xfrm>
            <a:off x="6220422" y="202503"/>
            <a:ext cx="595570" cy="716058"/>
          </a:xfrm>
          <a:prstGeom prst="rect">
            <a:avLst/>
          </a:prstGeom>
        </p:spPr>
      </p:pic>
      <p:sp>
        <p:nvSpPr>
          <p:cNvPr id="2" name="Rectangle 1">
            <a:extLst>
              <a:ext uri="{FF2B5EF4-FFF2-40B4-BE49-F238E27FC236}">
                <a16:creationId xmlns:a16="http://schemas.microsoft.com/office/drawing/2014/main" id="{529FE974-6B15-DBE3-EA6B-F38C668439FE}"/>
              </a:ext>
            </a:extLst>
          </p:cNvPr>
          <p:cNvSpPr/>
          <p:nvPr/>
        </p:nvSpPr>
        <p:spPr>
          <a:xfrm>
            <a:off x="162145" y="560769"/>
            <a:ext cx="3744146" cy="376757"/>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ExtraBold" panose="00000900000000000000" pitchFamily="2" charset="0"/>
              </a:rPr>
              <a:t>NINANEE</a:t>
            </a:r>
          </a:p>
        </p:txBody>
      </p:sp>
      <p:sp>
        <p:nvSpPr>
          <p:cNvPr id="28" name="AutoShape 6" descr="Blank Film Frame Stock Illustration Image Frame Film Vector ...">
            <a:extLst>
              <a:ext uri="{FF2B5EF4-FFF2-40B4-BE49-F238E27FC236}">
                <a16:creationId xmlns:a16="http://schemas.microsoft.com/office/drawing/2014/main" id="{9FCACF9F-424F-64D3-E417-65CFDF8BF350}"/>
              </a:ext>
            </a:extLst>
          </p:cNvPr>
          <p:cNvSpPr>
            <a:spLocks noChangeAspect="1" noChangeArrowheads="1"/>
          </p:cNvSpPr>
          <p:nvPr/>
        </p:nvSpPr>
        <p:spPr bwMode="auto">
          <a:xfrm>
            <a:off x="3627437" y="519350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Rectangle 13">
            <a:extLst>
              <a:ext uri="{FF2B5EF4-FFF2-40B4-BE49-F238E27FC236}">
                <a16:creationId xmlns:a16="http://schemas.microsoft.com/office/drawing/2014/main" id="{FECF9C02-1782-B42D-5DF4-4A10AD0F2320}"/>
              </a:ext>
            </a:extLst>
          </p:cNvPr>
          <p:cNvSpPr>
            <a:spLocks noChangeArrowheads="1"/>
          </p:cNvSpPr>
          <p:nvPr/>
        </p:nvSpPr>
        <p:spPr bwMode="auto">
          <a:xfrm>
            <a:off x="-208316" y="6139292"/>
            <a:ext cx="7976305" cy="1353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056" tIns="457056" rIns="457056" bIns="457056" numCol="1" anchor="ctr" anchorCtr="0" compatLnSpc="1">
            <a:prstTxWarp prst="textNoShape">
              <a:avLst/>
            </a:prstTxWarp>
            <a:spAutoFit/>
          </a:bodyPr>
          <a:lstStyle>
            <a:lvl1pPr indent="457200"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1pPr>
            <a:lvl2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2pPr>
            <a:lvl3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3pPr>
            <a:lvl4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4pPr>
            <a:lvl5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5pPr>
            <a:lvl6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6pPr>
            <a:lvl7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7pPr>
            <a:lvl8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8pPr>
            <a:lvl9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9pPr>
          </a:lstStyle>
          <a:p>
            <a:br>
              <a:rPr lang="fr-FR" sz="1400" dirty="0">
                <a:latin typeface="Montserrat Light" panose="00000400000000000000" pitchFamily="2" charset="0"/>
              </a:rPr>
            </a:br>
            <a:endParaRPr kumimoji="0" lang="fr-FR" altLang="fr-FR" sz="1400" b="0" i="0" u="none" strike="noStrike" cap="none" normalizeH="0" baseline="0" dirty="0">
              <a:ln>
                <a:noFill/>
              </a:ln>
              <a:solidFill>
                <a:srgbClr val="002060"/>
              </a:solidFill>
              <a:effectLst/>
              <a:latin typeface="Montserrat Light" panose="00000400000000000000" pitchFamily="2" charset="0"/>
              <a:ea typeface="Helvetica" panose="020B0604020202020204" pitchFamily="34" charset="0"/>
              <a:sym typeface="Webdings" panose="05030102010509060703" pitchFamily="18" charset="2"/>
            </a:endParaRPr>
          </a:p>
        </p:txBody>
      </p:sp>
      <p:sp>
        <p:nvSpPr>
          <p:cNvPr id="5" name="ZoneTexte 4">
            <a:extLst>
              <a:ext uri="{FF2B5EF4-FFF2-40B4-BE49-F238E27FC236}">
                <a16:creationId xmlns:a16="http://schemas.microsoft.com/office/drawing/2014/main" id="{E51810D1-34C8-68E6-7BD9-0A1469710A5E}"/>
              </a:ext>
            </a:extLst>
          </p:cNvPr>
          <p:cNvSpPr txBox="1"/>
          <p:nvPr/>
        </p:nvSpPr>
        <p:spPr>
          <a:xfrm>
            <a:off x="49225" y="1320023"/>
            <a:ext cx="6921870" cy="1107996"/>
          </a:xfrm>
          <a:prstGeom prst="rect">
            <a:avLst/>
          </a:prstGeom>
          <a:noFill/>
        </p:spPr>
        <p:txBody>
          <a:bodyPr wrap="square">
            <a:spAutoFit/>
          </a:bodyPr>
          <a:lstStyle/>
          <a:p>
            <a:pPr algn="just"/>
            <a:r>
              <a:rPr lang="fr-FR" sz="1100" dirty="0">
                <a:effectLst/>
                <a:latin typeface="Montserrat Light" panose="00000400000000000000" pitchFamily="2" charset="0"/>
                <a:ea typeface="Times New Roman" panose="02020603050405020304" pitchFamily="18" charset="0"/>
              </a:rPr>
              <a:t>L’Association </a:t>
            </a:r>
            <a:r>
              <a:rPr lang="fr-FR" sz="1100" dirty="0" err="1">
                <a:effectLst/>
                <a:latin typeface="Montserrat Light" panose="00000400000000000000" pitchFamily="2" charset="0"/>
                <a:ea typeface="Times New Roman" panose="02020603050405020304" pitchFamily="18" charset="0"/>
              </a:rPr>
              <a:t>Ninanee</a:t>
            </a:r>
            <a:r>
              <a:rPr lang="fr-FR" sz="1100" dirty="0">
                <a:effectLst/>
                <a:latin typeface="Montserrat Light" panose="00000400000000000000" pitchFamily="2" charset="0"/>
                <a:ea typeface="Times New Roman" panose="02020603050405020304" pitchFamily="18" charset="0"/>
              </a:rPr>
              <a:t>-France a pour objectif de répondre à des besoins et à des priorités locales en soutenant financièrement des projets initiés par des villageois burkinabè, principalement dans le domaine de l’éducation et de la santé.</a:t>
            </a:r>
          </a:p>
          <a:p>
            <a:pPr algn="just"/>
            <a:r>
              <a:rPr lang="fr-FR" sz="1100" dirty="0" err="1">
                <a:effectLst/>
                <a:latin typeface="Montserrat Light" panose="00000400000000000000" pitchFamily="2" charset="0"/>
                <a:ea typeface="Times New Roman" panose="02020603050405020304" pitchFamily="18" charset="0"/>
              </a:rPr>
              <a:t>Ninanee</a:t>
            </a:r>
            <a:r>
              <a:rPr lang="fr-FR" sz="1100" dirty="0">
                <a:effectLst/>
                <a:latin typeface="Montserrat Light" panose="00000400000000000000" pitchFamily="2" charset="0"/>
                <a:ea typeface="Times New Roman" panose="02020603050405020304" pitchFamily="18" charset="0"/>
              </a:rPr>
              <a:t>-France n’achemine aucun matériel depuis la France afin de soutenir l’économie locale. L’achat de matériaux sur place est donc privilégié, ainsi que le recours aux artisans et entreprises du secteur.</a:t>
            </a:r>
            <a:endParaRPr lang="fr-FR" sz="1100" dirty="0">
              <a:latin typeface="Montserrat Light" panose="00000400000000000000" pitchFamily="2" charset="0"/>
            </a:endParaRPr>
          </a:p>
        </p:txBody>
      </p:sp>
      <p:sp>
        <p:nvSpPr>
          <p:cNvPr id="6" name="Rectangle 2">
            <a:extLst>
              <a:ext uri="{FF2B5EF4-FFF2-40B4-BE49-F238E27FC236}">
                <a16:creationId xmlns:a16="http://schemas.microsoft.com/office/drawing/2014/main" id="{E7D4BE83-5D37-F850-46B9-9B6A91E5B797}"/>
              </a:ext>
            </a:extLst>
          </p:cNvPr>
          <p:cNvSpPr>
            <a:spLocks noChangeArrowheads="1"/>
          </p:cNvSpPr>
          <p:nvPr/>
        </p:nvSpPr>
        <p:spPr bwMode="auto">
          <a:xfrm>
            <a:off x="187143" y="640986"/>
            <a:ext cx="7559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5" name="ZoneTexte 14">
            <a:extLst>
              <a:ext uri="{FF2B5EF4-FFF2-40B4-BE49-F238E27FC236}">
                <a16:creationId xmlns:a16="http://schemas.microsoft.com/office/drawing/2014/main" id="{D37EA521-B389-0BD8-0416-7E9306E480DD}"/>
              </a:ext>
            </a:extLst>
          </p:cNvPr>
          <p:cNvSpPr txBox="1"/>
          <p:nvPr/>
        </p:nvSpPr>
        <p:spPr>
          <a:xfrm>
            <a:off x="49225" y="2403647"/>
            <a:ext cx="7272189" cy="2292935"/>
          </a:xfrm>
          <a:prstGeom prst="rect">
            <a:avLst/>
          </a:prstGeom>
          <a:noFill/>
        </p:spPr>
        <p:txBody>
          <a:bodyPr wrap="square">
            <a:spAutoFit/>
          </a:bodyPr>
          <a:lstStyle/>
          <a:p>
            <a:pPr algn="just"/>
            <a:r>
              <a:rPr lang="fr-FR" sz="1100" dirty="0">
                <a:effectLst/>
                <a:latin typeface="Montserrat Light" panose="00000400000000000000" pitchFamily="2" charset="0"/>
                <a:ea typeface="Times New Roman" panose="02020603050405020304" pitchFamily="18" charset="0"/>
              </a:rPr>
              <a:t>Ninanee-France a été créée en 2007, suite à la rencontre à Niansogoni (Province de la Léraba, sud-Ouest du Burkina-Faso) en 2001 et 2004 avec Abraham Nteleke OUATTARA, burkinabé originaire de ce village.</a:t>
            </a:r>
          </a:p>
          <a:p>
            <a:pPr algn="just"/>
            <a:r>
              <a:rPr lang="fr-FR" sz="1100" dirty="0">
                <a:effectLst/>
                <a:latin typeface="Montserrat Light" panose="00000400000000000000" pitchFamily="2" charset="0"/>
                <a:ea typeface="Times New Roman" panose="02020603050405020304" pitchFamily="18" charset="0"/>
              </a:rPr>
              <a:t>Soucieux d’améliorer les conditions de scolarisation des élèves et l’accès à la santé de la population du village et des environs, Abraham, infirmier, a fondé avec d’autres villageois : l’</a:t>
            </a:r>
            <a:r>
              <a:rPr lang="fr-FR" sz="1100" b="1" dirty="0">
                <a:effectLst/>
                <a:latin typeface="Montserrat Light" panose="00000400000000000000" pitchFamily="2" charset="0"/>
                <a:ea typeface="Times New Roman" panose="02020603050405020304" pitchFamily="18" charset="0"/>
              </a:rPr>
              <a:t>A</a:t>
            </a:r>
            <a:r>
              <a:rPr lang="fr-FR" sz="1100" dirty="0">
                <a:effectLst/>
                <a:latin typeface="Montserrat Light" panose="00000400000000000000" pitchFamily="2" charset="0"/>
                <a:ea typeface="Times New Roman" panose="02020603050405020304" pitchFamily="18" charset="0"/>
              </a:rPr>
              <a:t>ssociation </a:t>
            </a:r>
            <a:r>
              <a:rPr lang="fr-FR" sz="1100" b="1" dirty="0">
                <a:effectLst/>
                <a:latin typeface="Montserrat Light" panose="00000400000000000000" pitchFamily="2" charset="0"/>
                <a:ea typeface="Times New Roman" panose="02020603050405020304" pitchFamily="18" charset="0"/>
              </a:rPr>
              <a:t>N</a:t>
            </a:r>
            <a:r>
              <a:rPr lang="fr-FR" sz="1100" dirty="0">
                <a:effectLst/>
                <a:latin typeface="Montserrat Light" panose="00000400000000000000" pitchFamily="2" charset="0"/>
                <a:ea typeface="Times New Roman" panose="02020603050405020304" pitchFamily="18" charset="0"/>
              </a:rPr>
              <a:t>INANEE pour le </a:t>
            </a:r>
            <a:r>
              <a:rPr lang="fr-FR" sz="1100" b="1" dirty="0">
                <a:effectLst/>
                <a:latin typeface="Montserrat Light" panose="00000400000000000000" pitchFamily="2" charset="0"/>
                <a:ea typeface="Times New Roman" panose="02020603050405020304" pitchFamily="18" charset="0"/>
              </a:rPr>
              <a:t>D</a:t>
            </a:r>
            <a:r>
              <a:rPr lang="fr-FR" sz="1100" dirty="0">
                <a:effectLst/>
                <a:latin typeface="Montserrat Light" panose="00000400000000000000" pitchFamily="2" charset="0"/>
                <a:ea typeface="Times New Roman" panose="02020603050405020304" pitchFamily="18" charset="0"/>
              </a:rPr>
              <a:t>éveloppement scolaire, sanitaire et socio-culturel du village de </a:t>
            </a:r>
            <a:r>
              <a:rPr lang="fr-FR" sz="1100" b="1" dirty="0">
                <a:effectLst/>
                <a:latin typeface="Montserrat Light" panose="00000400000000000000" pitchFamily="2" charset="0"/>
                <a:ea typeface="Times New Roman" panose="02020603050405020304" pitchFamily="18" charset="0"/>
              </a:rPr>
              <a:t>N</a:t>
            </a:r>
            <a:r>
              <a:rPr lang="fr-FR" sz="1100" dirty="0">
                <a:effectLst/>
                <a:latin typeface="Montserrat Light" panose="00000400000000000000" pitchFamily="2" charset="0"/>
                <a:ea typeface="Times New Roman" panose="02020603050405020304" pitchFamily="18" charset="0"/>
              </a:rPr>
              <a:t>iansogoni et environs (A.N.D.N). Ninanee-France soutient en particulier l’A.N.D.N.</a:t>
            </a:r>
          </a:p>
          <a:p>
            <a:pPr algn="just"/>
            <a:r>
              <a:rPr lang="fr-FR" sz="1100" u="sng" dirty="0">
                <a:effectLst/>
                <a:latin typeface="Montserrat Light" panose="00000400000000000000" pitchFamily="2" charset="0"/>
                <a:ea typeface="Times New Roman" panose="02020603050405020304" pitchFamily="18" charset="0"/>
              </a:rPr>
              <a:t> </a:t>
            </a:r>
            <a:endParaRPr lang="fr-FR" sz="1100" dirty="0">
              <a:effectLst/>
              <a:latin typeface="Montserrat Light" panose="00000400000000000000" pitchFamily="2" charset="0"/>
              <a:ea typeface="Times New Roman" panose="02020603050405020304" pitchFamily="18" charset="0"/>
            </a:endParaRPr>
          </a:p>
          <a:p>
            <a:pPr algn="just"/>
            <a:r>
              <a:rPr lang="fr-FR" sz="1100" b="1" dirty="0">
                <a:effectLst/>
                <a:latin typeface="Montserrat Light" panose="00000400000000000000" pitchFamily="2" charset="0"/>
                <a:ea typeface="Times New Roman" panose="02020603050405020304" pitchFamily="18" charset="0"/>
              </a:rPr>
              <a:t>Principales réalisations de Ninanee-France : </a:t>
            </a:r>
            <a:endParaRPr lang="fr-FR" sz="1100" dirty="0">
              <a:effectLst/>
              <a:latin typeface="Montserrat Light" panose="00000400000000000000" pitchFamily="2" charset="0"/>
              <a:ea typeface="Times New Roman" panose="02020603050405020304" pitchFamily="18" charset="0"/>
            </a:endParaRPr>
          </a:p>
          <a:p>
            <a:pPr algn="just"/>
            <a:r>
              <a:rPr lang="fr-FR" sz="1100" dirty="0">
                <a:effectLst/>
                <a:latin typeface="Montserrat Light" panose="00000400000000000000" pitchFamily="2" charset="0"/>
                <a:ea typeface="Times New Roman" panose="02020603050405020304" pitchFamily="18" charset="0"/>
              </a:rPr>
              <a:t>De 2007 à 2020 : Les villageois de l’ANDN ont mis l’accent sur les écoles et le collège (fournitures, réfection ou achat de tables bancs et matériel divers, réalisation de latrines, rénovation de bâtiments…) et leur accès : achat de vélos pour faciliter les trajets d’écoliers éloignés (Prix de la Fondation Peugeot Citroën 2015) </a:t>
            </a:r>
          </a:p>
        </p:txBody>
      </p:sp>
      <p:pic>
        <p:nvPicPr>
          <p:cNvPr id="21" name="Image 20">
            <a:extLst>
              <a:ext uri="{FF2B5EF4-FFF2-40B4-BE49-F238E27FC236}">
                <a16:creationId xmlns:a16="http://schemas.microsoft.com/office/drawing/2014/main" id="{CB4BFD86-6028-E22B-07BD-B8A8F55B1D37}"/>
              </a:ext>
            </a:extLst>
          </p:cNvPr>
          <p:cNvPicPr>
            <a:picLocks noChangeAspect="1"/>
          </p:cNvPicPr>
          <p:nvPr/>
        </p:nvPicPr>
        <p:blipFill rotWithShape="1">
          <a:blip r:embed="rId6" cstate="print"/>
          <a:srcRect t="4842" b="5391"/>
          <a:stretch/>
        </p:blipFill>
        <p:spPr bwMode="auto">
          <a:xfrm>
            <a:off x="5081005" y="4596303"/>
            <a:ext cx="2263974" cy="1520333"/>
          </a:xfrm>
          <a:prstGeom prst="rect">
            <a:avLst/>
          </a:prstGeom>
          <a:noFill/>
          <a:ln>
            <a:noFill/>
          </a:ln>
          <a:extLst>
            <a:ext uri="{53640926-AAD7-44D8-BBD7-CCE9431645EC}">
              <a14:shadowObscured xmlns:a14="http://schemas.microsoft.com/office/drawing/2010/main"/>
            </a:ext>
          </a:extLst>
        </p:spPr>
      </p:pic>
      <p:sp>
        <p:nvSpPr>
          <p:cNvPr id="34" name="ZoneTexte 33">
            <a:extLst>
              <a:ext uri="{FF2B5EF4-FFF2-40B4-BE49-F238E27FC236}">
                <a16:creationId xmlns:a16="http://schemas.microsoft.com/office/drawing/2014/main" id="{9F06893A-12E4-6012-3F84-E7524C47BA37}"/>
              </a:ext>
            </a:extLst>
          </p:cNvPr>
          <p:cNvSpPr txBox="1"/>
          <p:nvPr/>
        </p:nvSpPr>
        <p:spPr>
          <a:xfrm>
            <a:off x="5029426" y="6189353"/>
            <a:ext cx="3990702" cy="338554"/>
          </a:xfrm>
          <a:prstGeom prst="rect">
            <a:avLst/>
          </a:prstGeom>
          <a:noFill/>
        </p:spPr>
        <p:txBody>
          <a:bodyPr wrap="square">
            <a:spAutoFit/>
          </a:bodyPr>
          <a:lstStyle/>
          <a:p>
            <a:r>
              <a:rPr lang="fr-FR" sz="800" i="1" u="sng" dirty="0">
                <a:effectLst/>
                <a:latin typeface="Montserrat Light" panose="00000400000000000000" pitchFamily="2" charset="0"/>
                <a:ea typeface="Times New Roman" panose="02020603050405020304" pitchFamily="18" charset="0"/>
              </a:rPr>
              <a:t>Vélos (Prix de la fondation </a:t>
            </a:r>
          </a:p>
          <a:p>
            <a:r>
              <a:rPr lang="fr-FR" sz="800" i="1" u="sng" dirty="0">
                <a:effectLst/>
                <a:latin typeface="Montserrat Light" panose="00000400000000000000" pitchFamily="2" charset="0"/>
                <a:ea typeface="Times New Roman" panose="02020603050405020304" pitchFamily="18" charset="0"/>
              </a:rPr>
              <a:t>Peugeot Citroën 2015</a:t>
            </a:r>
            <a:endParaRPr lang="fr-FR" sz="800" i="1" u="sng" dirty="0">
              <a:latin typeface="Montserrat Light" panose="00000400000000000000" pitchFamily="2" charset="0"/>
            </a:endParaRPr>
          </a:p>
        </p:txBody>
      </p:sp>
      <p:pic>
        <p:nvPicPr>
          <p:cNvPr id="3" name="Image 2">
            <a:extLst>
              <a:ext uri="{FF2B5EF4-FFF2-40B4-BE49-F238E27FC236}">
                <a16:creationId xmlns:a16="http://schemas.microsoft.com/office/drawing/2014/main" id="{EF016F94-D896-69FB-F973-77D3BEEE400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51466" y="515950"/>
            <a:ext cx="1125273" cy="805195"/>
          </a:xfrm>
          <a:prstGeom prst="rect">
            <a:avLst/>
          </a:prstGeom>
          <a:noFill/>
          <a:ln w="9525">
            <a:noFill/>
            <a:miter lim="800000"/>
            <a:headEnd/>
            <a:tailEnd/>
          </a:ln>
        </p:spPr>
      </p:pic>
      <p:sp>
        <p:nvSpPr>
          <p:cNvPr id="4" name="ZoneTexte 3">
            <a:extLst>
              <a:ext uri="{FF2B5EF4-FFF2-40B4-BE49-F238E27FC236}">
                <a16:creationId xmlns:a16="http://schemas.microsoft.com/office/drawing/2014/main" id="{B0BDD204-F118-519C-16DF-C71C52411337}"/>
              </a:ext>
            </a:extLst>
          </p:cNvPr>
          <p:cNvSpPr txBox="1"/>
          <p:nvPr/>
        </p:nvSpPr>
        <p:spPr>
          <a:xfrm>
            <a:off x="49225" y="4596303"/>
            <a:ext cx="4912843" cy="938719"/>
          </a:xfrm>
          <a:prstGeom prst="rect">
            <a:avLst/>
          </a:prstGeom>
          <a:noFill/>
        </p:spPr>
        <p:txBody>
          <a:bodyPr wrap="square">
            <a:spAutoFit/>
          </a:bodyPr>
          <a:lstStyle/>
          <a:p>
            <a:pPr algn="just"/>
            <a:r>
              <a:rPr lang="fr-FR" sz="1100" dirty="0">
                <a:effectLst/>
                <a:latin typeface="Montserrat Light" panose="00000400000000000000" pitchFamily="2" charset="0"/>
                <a:ea typeface="Times New Roman" panose="02020603050405020304" pitchFamily="18" charset="0"/>
              </a:rPr>
              <a:t>Depuis 2020 :</a:t>
            </a:r>
            <a:r>
              <a:rPr lang="fr-FR" sz="1100" dirty="0">
                <a:solidFill>
                  <a:srgbClr val="000000"/>
                </a:solidFill>
                <a:effectLst/>
                <a:latin typeface="Montserrat Light" panose="00000400000000000000" pitchFamily="2" charset="0"/>
                <a:ea typeface="Times New Roman" panose="02020603050405020304" pitchFamily="18" charset="0"/>
              </a:rPr>
              <a:t> Les projets burkinabès ont concerné une demande de soutien aux Centres de Santé et de Promotion Sociale (CSPS) de Ouagadougou et de Niansogoni : financement </a:t>
            </a:r>
            <a:r>
              <a:rPr lang="fr-FR" sz="1100" dirty="0">
                <a:effectLst/>
                <a:latin typeface="Montserrat Light" panose="00000400000000000000" pitchFamily="2" charset="0"/>
                <a:ea typeface="Times New Roman" panose="02020603050405020304" pitchFamily="18" charset="0"/>
              </a:rPr>
              <a:t>de matériel médico-technique (2022-2023) et réfection de bâtiments.</a:t>
            </a:r>
          </a:p>
          <a:p>
            <a:r>
              <a:rPr lang="fr-FR" sz="1100" dirty="0">
                <a:effectLst/>
                <a:latin typeface="Montserrat Light" panose="00000400000000000000" pitchFamily="2" charset="0"/>
                <a:ea typeface="Times New Roman" panose="02020603050405020304" pitchFamily="18" charset="0"/>
              </a:rPr>
              <a:t>Projet en cours : Aide au CSPS de Negueni</a:t>
            </a:r>
          </a:p>
        </p:txBody>
      </p:sp>
      <p:sp>
        <p:nvSpPr>
          <p:cNvPr id="7" name="ZoneTexte 6">
            <a:extLst>
              <a:ext uri="{FF2B5EF4-FFF2-40B4-BE49-F238E27FC236}">
                <a16:creationId xmlns:a16="http://schemas.microsoft.com/office/drawing/2014/main" id="{0AA5E3DD-1C39-8507-9744-C86B42809AA8}"/>
              </a:ext>
            </a:extLst>
          </p:cNvPr>
          <p:cNvSpPr txBox="1"/>
          <p:nvPr/>
        </p:nvSpPr>
        <p:spPr>
          <a:xfrm>
            <a:off x="853685" y="6965784"/>
            <a:ext cx="2057934" cy="338554"/>
          </a:xfrm>
          <a:prstGeom prst="rect">
            <a:avLst/>
          </a:prstGeom>
          <a:noFill/>
        </p:spPr>
        <p:txBody>
          <a:bodyPr wrap="square">
            <a:spAutoFit/>
          </a:bodyPr>
          <a:lstStyle/>
          <a:p>
            <a:r>
              <a:rPr lang="fr-FR" sz="800" i="1" u="sng" dirty="0">
                <a:effectLst/>
                <a:latin typeface="Montserrat Light" panose="00000400000000000000" pitchFamily="2" charset="0"/>
                <a:ea typeface="Times New Roman" panose="02020603050405020304" pitchFamily="18" charset="0"/>
              </a:rPr>
              <a:t>Livraison de tables d’accouchement </a:t>
            </a:r>
          </a:p>
          <a:p>
            <a:r>
              <a:rPr lang="fr-FR" sz="800" i="1" u="sng" dirty="0">
                <a:effectLst/>
                <a:latin typeface="Montserrat Light" panose="00000400000000000000" pitchFamily="2" charset="0"/>
                <a:ea typeface="Times New Roman" panose="02020603050405020304" pitchFamily="18" charset="0"/>
              </a:rPr>
              <a:t>et de soins à Niansogoni </a:t>
            </a:r>
            <a:endParaRPr lang="fr-FR" sz="800" i="1" u="sng" dirty="0">
              <a:latin typeface="Montserrat Light" panose="00000400000000000000" pitchFamily="2" charset="0"/>
            </a:endParaRPr>
          </a:p>
        </p:txBody>
      </p:sp>
      <p:sp>
        <p:nvSpPr>
          <p:cNvPr id="10" name="ZoneTexte 9">
            <a:extLst>
              <a:ext uri="{FF2B5EF4-FFF2-40B4-BE49-F238E27FC236}">
                <a16:creationId xmlns:a16="http://schemas.microsoft.com/office/drawing/2014/main" id="{E4412F76-FDF8-DDC7-1332-BA80182A39F1}"/>
              </a:ext>
            </a:extLst>
          </p:cNvPr>
          <p:cNvSpPr txBox="1"/>
          <p:nvPr/>
        </p:nvSpPr>
        <p:spPr>
          <a:xfrm>
            <a:off x="2910651" y="6499664"/>
            <a:ext cx="2306665" cy="461665"/>
          </a:xfrm>
          <a:prstGeom prst="rect">
            <a:avLst/>
          </a:prstGeom>
          <a:noFill/>
        </p:spPr>
        <p:txBody>
          <a:bodyPr wrap="square">
            <a:spAutoFit/>
          </a:bodyPr>
          <a:lstStyle/>
          <a:p>
            <a:pPr algn="just"/>
            <a:r>
              <a:rPr lang="fr-FR" sz="800" i="1" u="sng" dirty="0">
                <a:solidFill>
                  <a:srgbClr val="000000"/>
                </a:solidFill>
                <a:effectLst/>
                <a:latin typeface="Montserrat Light" panose="00000400000000000000" pitchFamily="2" charset="0"/>
                <a:ea typeface="Times New Roman" panose="02020603050405020304" pitchFamily="18" charset="0"/>
              </a:rPr>
              <a:t>Rénovation des toits </a:t>
            </a:r>
          </a:p>
          <a:p>
            <a:pPr algn="just"/>
            <a:r>
              <a:rPr lang="fr-FR" sz="800" i="1" u="sng" dirty="0">
                <a:solidFill>
                  <a:srgbClr val="000000"/>
                </a:solidFill>
                <a:effectLst/>
                <a:latin typeface="Montserrat Light" panose="00000400000000000000" pitchFamily="2" charset="0"/>
                <a:ea typeface="Times New Roman" panose="02020603050405020304" pitchFamily="18" charset="0"/>
              </a:rPr>
              <a:t>(maternité et dispensaire)</a:t>
            </a:r>
            <a:endParaRPr lang="fr-FR" sz="800" i="1" u="sng" dirty="0">
              <a:effectLst/>
              <a:latin typeface="Montserrat Light" panose="00000400000000000000" pitchFamily="2" charset="0"/>
              <a:ea typeface="Times New Roman" panose="02020603050405020304" pitchFamily="18" charset="0"/>
            </a:endParaRPr>
          </a:p>
          <a:p>
            <a:r>
              <a:rPr lang="fr-FR" sz="800" i="1" u="sng" dirty="0">
                <a:latin typeface="Montserrat Light" panose="00000400000000000000" pitchFamily="2" charset="0"/>
                <a:ea typeface="Times New Roman" panose="02020603050405020304" pitchFamily="18" charset="0"/>
              </a:rPr>
              <a:t>d</a:t>
            </a:r>
            <a:r>
              <a:rPr lang="fr-FR" sz="800" i="1" u="sng" dirty="0">
                <a:effectLst/>
                <a:latin typeface="Montserrat Light" panose="00000400000000000000" pitchFamily="2" charset="0"/>
                <a:ea typeface="Times New Roman" panose="02020603050405020304" pitchFamily="18" charset="0"/>
              </a:rPr>
              <a:t>e Niansogoni</a:t>
            </a:r>
            <a:endParaRPr lang="fr-FR" sz="800" i="1" u="sng" dirty="0">
              <a:latin typeface="Montserrat Light" panose="00000400000000000000" pitchFamily="2" charset="0"/>
            </a:endParaRPr>
          </a:p>
        </p:txBody>
      </p:sp>
      <p:sp>
        <p:nvSpPr>
          <p:cNvPr id="37" name="Rectangle 8">
            <a:extLst>
              <a:ext uri="{FF2B5EF4-FFF2-40B4-BE49-F238E27FC236}">
                <a16:creationId xmlns:a16="http://schemas.microsoft.com/office/drawing/2014/main" id="{93888FD1-03A8-B0FC-D015-C88F3E2FA757}"/>
              </a:ext>
            </a:extLst>
          </p:cNvPr>
          <p:cNvSpPr>
            <a:spLocks noChangeArrowheads="1"/>
          </p:cNvSpPr>
          <p:nvPr/>
        </p:nvSpPr>
        <p:spPr bwMode="auto">
          <a:xfrm>
            <a:off x="165723" y="7310016"/>
            <a:ext cx="4475169" cy="146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1" i="0" u="sng" strike="noStrike" cap="none" normalizeH="0" baseline="0" dirty="0">
                <a:ln>
                  <a:noFill/>
                </a:ln>
                <a:solidFill>
                  <a:srgbClr val="000000"/>
                </a:solidFill>
                <a:effectLst/>
                <a:latin typeface="Montserrat Light" panose="00000400000000000000" pitchFamily="2" charset="0"/>
                <a:ea typeface="Times New Roman" panose="02020603050405020304" pitchFamily="18" charset="0"/>
                <a:cs typeface="Calibri" panose="020F0502020204030204" pitchFamily="34" charset="0"/>
              </a:rPr>
              <a:t>Comment aider </a:t>
            </a:r>
            <a:r>
              <a:rPr kumimoji="0" lang="fr-FR" altLang="fr-FR" sz="1200" b="1" i="0" u="sng" strike="noStrike" cap="none" normalizeH="0" baseline="0" dirty="0" err="1">
                <a:ln>
                  <a:noFill/>
                </a:ln>
                <a:solidFill>
                  <a:srgbClr val="000000"/>
                </a:solidFill>
                <a:effectLst/>
                <a:latin typeface="Montserrat Light" panose="00000400000000000000" pitchFamily="2" charset="0"/>
                <a:ea typeface="Times New Roman" panose="02020603050405020304" pitchFamily="18" charset="0"/>
                <a:cs typeface="Calibri" panose="020F0502020204030204" pitchFamily="34" charset="0"/>
              </a:rPr>
              <a:t>Ninanee</a:t>
            </a:r>
            <a:r>
              <a:rPr kumimoji="0" lang="fr-FR" altLang="fr-FR" sz="1200" b="1" i="0" u="sng" strike="noStrike" cap="none" normalizeH="0" baseline="0" dirty="0">
                <a:ln>
                  <a:noFill/>
                </a:ln>
                <a:solidFill>
                  <a:srgbClr val="000000"/>
                </a:solidFill>
                <a:effectLst/>
                <a:latin typeface="Montserrat Light" panose="00000400000000000000" pitchFamily="2" charset="0"/>
                <a:ea typeface="Times New Roman" panose="02020603050405020304" pitchFamily="18" charset="0"/>
                <a:cs typeface="Calibri" panose="020F0502020204030204" pitchFamily="34" charset="0"/>
              </a:rPr>
              <a:t>-France ?</a:t>
            </a:r>
            <a:endParaRPr kumimoji="0" lang="fr-FR" altLang="fr-FR" sz="1200" b="0" i="0" u="none" strike="noStrike" cap="none" normalizeH="0" baseline="0" dirty="0">
              <a:ln>
                <a:noFill/>
              </a:ln>
              <a:solidFill>
                <a:schemeClr val="tx1"/>
              </a:solidFill>
              <a:effectLst/>
              <a:latin typeface="Montserrat Light" panose="00000400000000000000" pitchFamily="2" charset="0"/>
            </a:endParaRPr>
          </a:p>
          <a:p>
            <a:pPr marL="0" marR="0" lvl="0" indent="0" algn="just" defTabSz="914400" rtl="0" eaLnBrk="0" fontAlgn="base" latinLnBrk="0" hangingPunct="0">
              <a:lnSpc>
                <a:spcPct val="100000"/>
              </a:lnSpc>
              <a:spcBef>
                <a:spcPct val="0"/>
              </a:spcBef>
              <a:spcAft>
                <a:spcPct val="0"/>
              </a:spcAft>
              <a:buClrTx/>
              <a:buSzTx/>
              <a:tabLst/>
            </a:pPr>
            <a:endParaRPr kumimoji="0" lang="fr-FR" altLang="fr-FR" sz="1100" b="0" i="0" u="none" strike="noStrike" cap="none" normalizeH="0" baseline="0" dirty="0">
              <a:ln>
                <a:noFill/>
              </a:ln>
              <a:solidFill>
                <a:srgbClr val="000000"/>
              </a:solidFill>
              <a:effectLst/>
              <a:latin typeface="Montserrat Light" panose="00000400000000000000" pitchFamily="2" charset="0"/>
              <a:ea typeface="Times New Roman" panose="02020603050405020304" pitchFamily="18"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fr-FR" altLang="fr-FR" sz="1100" b="0" i="0" u="none" strike="noStrike" cap="none" normalizeH="0" baseline="0" dirty="0">
                <a:ln>
                  <a:noFill/>
                </a:ln>
                <a:solidFill>
                  <a:srgbClr val="000000"/>
                </a:solidFill>
                <a:effectLst/>
                <a:latin typeface="Montserrat Light" panose="00000400000000000000" pitchFamily="2" charset="0"/>
                <a:ea typeface="Times New Roman" panose="02020603050405020304" pitchFamily="18" charset="0"/>
                <a:cs typeface="Calibri" panose="020F0502020204030204" pitchFamily="34" charset="0"/>
              </a:rPr>
              <a:t>-</a:t>
            </a:r>
            <a:r>
              <a:rPr lang="fr-FR" altLang="fr-FR" sz="1100" dirty="0">
                <a:solidFill>
                  <a:srgbClr val="000000"/>
                </a:solidFill>
                <a:latin typeface="Montserrat Light" panose="00000400000000000000" pitchFamily="2" charset="0"/>
                <a:ea typeface="Times New Roman" panose="02020603050405020304" pitchFamily="18" charset="0"/>
                <a:cs typeface="Calibri" panose="020F0502020204030204" pitchFamily="34" charset="0"/>
              </a:rPr>
              <a:t> D</a:t>
            </a:r>
            <a:r>
              <a:rPr kumimoji="0" lang="fr-FR" altLang="fr-FR" sz="1100" b="0" i="0" u="none" strike="noStrike" cap="none" normalizeH="0" baseline="0" dirty="0">
                <a:ln>
                  <a:noFill/>
                </a:ln>
                <a:solidFill>
                  <a:srgbClr val="000000"/>
                </a:solidFill>
                <a:effectLst/>
                <a:latin typeface="Montserrat Light" panose="00000400000000000000" pitchFamily="2" charset="0"/>
                <a:ea typeface="Times New Roman" panose="02020603050405020304" pitchFamily="18" charset="0"/>
                <a:cs typeface="Calibri" panose="020F0502020204030204" pitchFamily="34" charset="0"/>
              </a:rPr>
              <a:t>evenez membres : </a:t>
            </a:r>
            <a:r>
              <a:rPr lang="fr-FR" altLang="fr-FR" sz="1100" dirty="0">
                <a:solidFill>
                  <a:srgbClr val="000000"/>
                </a:solidFill>
                <a:latin typeface="Montserrat Light" panose="00000400000000000000" pitchFamily="2" charset="0"/>
                <a:ea typeface="Times New Roman" panose="02020603050405020304" pitchFamily="18" charset="0"/>
                <a:cs typeface="Calibri" panose="020F0502020204030204" pitchFamily="34" charset="0"/>
              </a:rPr>
              <a:t>l</a:t>
            </a:r>
            <a:r>
              <a:rPr kumimoji="0" lang="fr-FR" altLang="fr-FR" sz="1100" b="0" i="0" u="none" strike="noStrike" cap="none" normalizeH="0" baseline="0" dirty="0">
                <a:ln>
                  <a:noFill/>
                </a:ln>
                <a:solidFill>
                  <a:srgbClr val="000000"/>
                </a:solidFill>
                <a:effectLst/>
                <a:latin typeface="Montserrat Light" panose="00000400000000000000" pitchFamily="2" charset="0"/>
                <a:ea typeface="Times New Roman" panose="02020603050405020304" pitchFamily="18" charset="0"/>
                <a:cs typeface="Calibri" panose="020F0502020204030204" pitchFamily="34" charset="0"/>
              </a:rPr>
              <a:t>a cotisation et les dons perçus sont la première source de revenus de l’Association. </a:t>
            </a:r>
            <a:endParaRPr kumimoji="0" lang="fr-FR" altLang="fr-FR" sz="1100" b="0" i="0" u="none" strike="noStrike" cap="none" normalizeH="0" baseline="0" dirty="0">
              <a:ln>
                <a:noFill/>
              </a:ln>
              <a:solidFill>
                <a:schemeClr val="tx1"/>
              </a:solidFill>
              <a:effectLst/>
              <a:latin typeface="Montserrat Light" panose="00000400000000000000" pitchFamily="2" charset="0"/>
            </a:endParaRPr>
          </a:p>
          <a:p>
            <a:pPr marL="0" marR="0" lvl="0" indent="0" algn="just" defTabSz="914400" rtl="0" eaLnBrk="0" fontAlgn="base" latinLnBrk="0" hangingPunct="0">
              <a:lnSpc>
                <a:spcPct val="100000"/>
              </a:lnSpc>
              <a:spcBef>
                <a:spcPct val="0"/>
              </a:spcBef>
              <a:spcAft>
                <a:spcPct val="0"/>
              </a:spcAft>
              <a:buClrTx/>
              <a:buSzTx/>
              <a:tabLst/>
            </a:pPr>
            <a:r>
              <a:rPr kumimoji="0" lang="fr-FR" altLang="fr-FR" sz="1100" b="0" i="0" u="none" strike="noStrike" cap="none" normalizeH="0" baseline="0" dirty="0">
                <a:ln>
                  <a:noFill/>
                </a:ln>
                <a:solidFill>
                  <a:srgbClr val="000000"/>
                </a:solidFill>
                <a:effectLst/>
                <a:latin typeface="Montserrat Light" panose="00000400000000000000" pitchFamily="2" charset="0"/>
                <a:ea typeface="Times New Roman" panose="02020603050405020304" pitchFamily="18" charset="0"/>
                <a:cs typeface="Calibri" panose="020F0502020204030204" pitchFamily="34" charset="0"/>
              </a:rPr>
              <a:t>- Participez aux manifestations : brocante, marchés de Noël (tenue de stand, manutention), tri de livres…</a:t>
            </a:r>
          </a:p>
          <a:p>
            <a:pPr marL="0" marR="0" lvl="0" indent="0" algn="just" defTabSz="914400" rtl="0" eaLnBrk="0" fontAlgn="base" latinLnBrk="0" hangingPunct="0">
              <a:lnSpc>
                <a:spcPct val="100000"/>
              </a:lnSpc>
              <a:spcBef>
                <a:spcPct val="0"/>
              </a:spcBef>
              <a:spcAft>
                <a:spcPct val="0"/>
              </a:spcAft>
              <a:buClrTx/>
              <a:buSzTx/>
              <a:buFontTx/>
              <a:buNone/>
              <a:tabLst/>
            </a:pPr>
            <a:r>
              <a:rPr lang="fr-FR" sz="1100" dirty="0">
                <a:solidFill>
                  <a:srgbClr val="000000"/>
                </a:solidFill>
                <a:effectLst/>
                <a:latin typeface="Montserrat Light" panose="00000400000000000000" pitchFamily="2" charset="0"/>
                <a:ea typeface="Times New Roman" panose="02020603050405020304" pitchFamily="18" charset="0"/>
              </a:rPr>
              <a:t>- Dons de livres ou d’objets pour revente au profit de Ninanee-France</a:t>
            </a:r>
            <a:endParaRPr kumimoji="0" lang="fr-FR" altLang="fr-FR" sz="1100" b="0" i="0" u="none" strike="noStrike" cap="none" normalizeH="0" baseline="0" dirty="0">
              <a:ln>
                <a:noFill/>
              </a:ln>
              <a:solidFill>
                <a:schemeClr val="tx1"/>
              </a:solidFill>
              <a:effectLst/>
              <a:latin typeface="Montserrat Light" panose="00000400000000000000" pitchFamily="2" charset="0"/>
            </a:endParaRPr>
          </a:p>
        </p:txBody>
      </p:sp>
      <p:sp>
        <p:nvSpPr>
          <p:cNvPr id="44" name="ZoneTexte 43">
            <a:extLst>
              <a:ext uri="{FF2B5EF4-FFF2-40B4-BE49-F238E27FC236}">
                <a16:creationId xmlns:a16="http://schemas.microsoft.com/office/drawing/2014/main" id="{5154C690-2D2C-CFB2-A641-B0819198BC5A}"/>
              </a:ext>
            </a:extLst>
          </p:cNvPr>
          <p:cNvSpPr txBox="1"/>
          <p:nvPr/>
        </p:nvSpPr>
        <p:spPr>
          <a:xfrm>
            <a:off x="155923" y="8836142"/>
            <a:ext cx="4475169" cy="2339102"/>
          </a:xfrm>
          <a:prstGeom prst="rect">
            <a:avLst/>
          </a:prstGeom>
          <a:noFill/>
        </p:spPr>
        <p:txBody>
          <a:bodyPr wrap="square">
            <a:spAutoFit/>
          </a:bodyPr>
          <a:lstStyle/>
          <a:p>
            <a:pPr algn="just"/>
            <a:r>
              <a:rPr lang="fr-FR" sz="1100" dirty="0">
                <a:solidFill>
                  <a:srgbClr val="000000"/>
                </a:solidFill>
                <a:effectLst/>
                <a:latin typeface="Montserrat Light" panose="00000400000000000000" pitchFamily="2" charset="0"/>
                <a:ea typeface="Times New Roman" panose="02020603050405020304" pitchFamily="18" charset="0"/>
              </a:rPr>
              <a:t>Merci à la mairie de Tagolsheim pour son soutien par des subventions ou la mise à disposition gracieuse de la salle polyvalente pour la bourse aux livres.    </a:t>
            </a:r>
            <a:endParaRPr lang="fr-FR" sz="1100" dirty="0">
              <a:effectLst/>
              <a:latin typeface="Montserrat Light" panose="00000400000000000000" pitchFamily="2" charset="0"/>
              <a:ea typeface="Times New Roman" panose="02020603050405020304" pitchFamily="18" charset="0"/>
            </a:endParaRPr>
          </a:p>
          <a:p>
            <a:pPr algn="just"/>
            <a:r>
              <a:rPr lang="fr-FR" sz="1100" dirty="0">
                <a:solidFill>
                  <a:srgbClr val="000000"/>
                </a:solidFill>
                <a:effectLst/>
                <a:latin typeface="Montserrat Light" panose="00000400000000000000" pitchFamily="2" charset="0"/>
                <a:ea typeface="Times New Roman" panose="02020603050405020304" pitchFamily="18" charset="0"/>
              </a:rPr>
              <a:t>Merci également à la mairie d’Emlingen pour son soutien financier.  </a:t>
            </a:r>
          </a:p>
          <a:p>
            <a:pPr algn="just"/>
            <a:r>
              <a:rPr lang="fr-FR" sz="1100" dirty="0">
                <a:solidFill>
                  <a:srgbClr val="000000"/>
                </a:solidFill>
                <a:effectLst/>
                <a:latin typeface="Montserrat Light" panose="00000400000000000000" pitchFamily="2" charset="0"/>
                <a:ea typeface="Times New Roman" panose="02020603050405020304" pitchFamily="18" charset="0"/>
              </a:rPr>
              <a:t>Les membres sont tous bénévoles et les sommes récoltées servent intégralement à la réalisation des projets.</a:t>
            </a:r>
          </a:p>
          <a:p>
            <a:pPr algn="just"/>
            <a:r>
              <a:rPr lang="fr-FR" sz="1100" dirty="0">
                <a:solidFill>
                  <a:srgbClr val="000000"/>
                </a:solidFill>
                <a:effectLst/>
                <a:latin typeface="Montserrat Light" panose="00000400000000000000" pitchFamily="2" charset="0"/>
                <a:ea typeface="Times New Roman" panose="02020603050405020304" pitchFamily="18" charset="0"/>
              </a:rPr>
              <a:t>La Présidente Estelle Forissier, la Trésorière Marguerite Kleiber</a:t>
            </a:r>
            <a:r>
              <a:rPr lang="fr-FR" sz="1200" dirty="0">
                <a:solidFill>
                  <a:srgbClr val="000000"/>
                </a:solidFill>
                <a:effectLst/>
                <a:latin typeface="Montserrat Light" panose="00000400000000000000" pitchFamily="2" charset="0"/>
                <a:ea typeface="Times New Roman" panose="02020603050405020304" pitchFamily="18" charset="0"/>
              </a:rPr>
              <a:t>.</a:t>
            </a:r>
            <a:endParaRPr lang="fr-FR" sz="1200" dirty="0">
              <a:effectLst/>
              <a:latin typeface="Montserrat Light" panose="00000400000000000000" pitchFamily="2" charset="0"/>
              <a:ea typeface="Times New Roman" panose="02020603050405020304" pitchFamily="18" charset="0"/>
            </a:endParaRPr>
          </a:p>
          <a:p>
            <a:pPr algn="just"/>
            <a:endParaRPr lang="fr-FR" dirty="0">
              <a:solidFill>
                <a:srgbClr val="000000"/>
              </a:solidFill>
              <a:latin typeface="Calibri" panose="020F0502020204030204" pitchFamily="34" charset="0"/>
              <a:ea typeface="Times New Roman" panose="02020603050405020304" pitchFamily="18" charset="0"/>
            </a:endParaRPr>
          </a:p>
          <a:p>
            <a:pPr algn="just"/>
            <a:endParaRPr lang="fr-FR" sz="2800" dirty="0">
              <a:effectLst/>
              <a:latin typeface="Times New Roman" panose="02020603050405020304" pitchFamily="18" charset="0"/>
              <a:ea typeface="Times New Roman" panose="02020603050405020304" pitchFamily="18" charset="0"/>
            </a:endParaRPr>
          </a:p>
        </p:txBody>
      </p:sp>
      <p:pic>
        <p:nvPicPr>
          <p:cNvPr id="41" name="Image 40">
            <a:extLst>
              <a:ext uri="{FF2B5EF4-FFF2-40B4-BE49-F238E27FC236}">
                <a16:creationId xmlns:a16="http://schemas.microsoft.com/office/drawing/2014/main" id="{F8E4789A-52BA-07BB-9304-FE139CEE8AAC}"/>
              </a:ext>
            </a:extLst>
          </p:cNvPr>
          <p:cNvPicPr/>
          <p:nvPr/>
        </p:nvPicPr>
        <p:blipFill rotWithShape="1">
          <a:blip r:embed="rId8" cstate="print">
            <a:extLst>
              <a:ext uri="{28A0092B-C50C-407E-A947-70E740481C1C}">
                <a14:useLocalDpi xmlns:a14="http://schemas.microsoft.com/office/drawing/2010/main" val="0"/>
              </a:ext>
            </a:extLst>
          </a:blip>
          <a:srcRect t="19565"/>
          <a:stretch/>
        </p:blipFill>
        <p:spPr bwMode="auto">
          <a:xfrm>
            <a:off x="5036150" y="7104510"/>
            <a:ext cx="2306665" cy="1461939"/>
          </a:xfrm>
          <a:prstGeom prst="rect">
            <a:avLst/>
          </a:prstGeom>
          <a:ln>
            <a:noFill/>
          </a:ln>
          <a:extLst>
            <a:ext uri="{53640926-AAD7-44D8-BBD7-CCE9431645EC}">
              <a14:shadowObscured xmlns:a14="http://schemas.microsoft.com/office/drawing/2010/main"/>
            </a:ext>
          </a:extLst>
        </p:spPr>
      </p:pic>
      <p:sp>
        <p:nvSpPr>
          <p:cNvPr id="11" name="ZoneTexte 10">
            <a:extLst>
              <a:ext uri="{FF2B5EF4-FFF2-40B4-BE49-F238E27FC236}">
                <a16:creationId xmlns:a16="http://schemas.microsoft.com/office/drawing/2014/main" id="{BCF90E62-F940-FAA7-237D-EAB7C844D95C}"/>
              </a:ext>
            </a:extLst>
          </p:cNvPr>
          <p:cNvSpPr txBox="1"/>
          <p:nvPr/>
        </p:nvSpPr>
        <p:spPr>
          <a:xfrm>
            <a:off x="4973286" y="8635164"/>
            <a:ext cx="3011166" cy="215444"/>
          </a:xfrm>
          <a:prstGeom prst="rect">
            <a:avLst/>
          </a:prstGeom>
          <a:noFill/>
        </p:spPr>
        <p:txBody>
          <a:bodyPr wrap="square" rtlCol="0">
            <a:spAutoFit/>
          </a:bodyPr>
          <a:lstStyle/>
          <a:p>
            <a:r>
              <a:rPr lang="fr-FR" sz="800" i="1" dirty="0">
                <a:latin typeface="Montserrat Light" panose="00000400000000000000" pitchFamily="2" charset="0"/>
              </a:rPr>
              <a:t>Bourse aux livres à Tagolsheim Avril 2023</a:t>
            </a:r>
          </a:p>
        </p:txBody>
      </p:sp>
      <p:sp>
        <p:nvSpPr>
          <p:cNvPr id="24" name="Rectangle 3">
            <a:extLst>
              <a:ext uri="{FF2B5EF4-FFF2-40B4-BE49-F238E27FC236}">
                <a16:creationId xmlns:a16="http://schemas.microsoft.com/office/drawing/2014/main" id="{639C718D-B409-2174-9E2C-881178326AED}"/>
              </a:ext>
            </a:extLst>
          </p:cNvPr>
          <p:cNvSpPr>
            <a:spLocks noChangeArrowheads="1"/>
          </p:cNvSpPr>
          <p:nvPr/>
        </p:nvSpPr>
        <p:spPr bwMode="auto">
          <a:xfrm>
            <a:off x="4962068" y="8957839"/>
            <a:ext cx="2501849"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tx1"/>
                </a:solidFill>
                <a:effectLst/>
                <a:latin typeface="Montserrat Light" panose="00000400000000000000" pitchFamily="2" charset="0"/>
                <a:ea typeface="Times New Roman" panose="02020603050405020304" pitchFamily="18" charset="0"/>
              </a:rPr>
              <a:t>Association de soutien à des initiatives locales au Burkina Faso</a:t>
            </a:r>
            <a:endParaRPr kumimoji="0" lang="fr-FR" altLang="fr-FR" sz="1100" b="0" i="0" u="none" strike="noStrike" cap="none" normalizeH="0" baseline="0" dirty="0">
              <a:ln>
                <a:noFill/>
              </a:ln>
              <a:solidFill>
                <a:schemeClr val="tx1"/>
              </a:solidFill>
              <a:effectLst/>
              <a:latin typeface="Montserrat Light" panose="00000400000000000000" pitchFamily="2"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Montserrat Light" panose="00000400000000000000" pitchFamily="2" charset="0"/>
                <a:ea typeface="Times New Roman" panose="02020603050405020304" pitchFamily="18" charset="0"/>
              </a:rPr>
              <a:t>11, Rue du Vallo</a:t>
            </a:r>
            <a:r>
              <a:rPr lang="fr-FR" altLang="fr-FR" sz="1100" dirty="0">
                <a:latin typeface="Montserrat Light" panose="00000400000000000000" pitchFamily="2" charset="0"/>
                <a:ea typeface="Times New Roman" panose="02020603050405020304" pitchFamily="18" charset="0"/>
              </a:rPr>
              <a:t>n</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Montserrat Light" panose="00000400000000000000" pitchFamily="2" charset="0"/>
                <a:ea typeface="Times New Roman" panose="02020603050405020304" pitchFamily="18" charset="0"/>
              </a:rPr>
              <a:t>68720 Tagolsheim  </a:t>
            </a:r>
            <a:endParaRPr kumimoji="0" lang="fr-FR" altLang="fr-FR" sz="1100" b="0" i="0" u="none" strike="noStrike" cap="none" normalizeH="0" baseline="0" dirty="0">
              <a:ln>
                <a:noFill/>
              </a:ln>
              <a:solidFill>
                <a:schemeClr val="tx1"/>
              </a:solidFill>
              <a:effectLst/>
              <a:latin typeface="Montserrat Light" panose="00000400000000000000" pitchFamily="2"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Montserrat Light" panose="00000400000000000000" pitchFamily="2" charset="0"/>
                <a:ea typeface="Times New Roman" panose="02020603050405020304" pitchFamily="18" charset="0"/>
              </a:rPr>
              <a:t>06 74 39 72 91    </a:t>
            </a:r>
            <a:r>
              <a:rPr kumimoji="0" lang="fr-FR" altLang="fr-FR" sz="1100" b="0" i="0" u="none" strike="noStrike" cap="none" normalizeH="0" baseline="0" dirty="0">
                <a:ln>
                  <a:noFill/>
                </a:ln>
                <a:solidFill>
                  <a:schemeClr val="tx1"/>
                </a:solidFill>
                <a:effectLst/>
                <a:latin typeface="Montserrat Light" panose="00000400000000000000" pitchFamily="2" charset="0"/>
                <a:ea typeface="Times New Roman" panose="02020603050405020304" pitchFamily="18" charset="0"/>
                <a:hlinkClick r:id="rId9"/>
              </a:rPr>
              <a:t>ninaneefrance@yahoo.fr</a:t>
            </a:r>
            <a:r>
              <a:rPr kumimoji="0" lang="fr-FR" altLang="fr-FR" sz="1100" b="0" i="0" u="none" strike="noStrike" cap="none" normalizeH="0" baseline="0" dirty="0">
                <a:ln>
                  <a:noFill/>
                </a:ln>
                <a:solidFill>
                  <a:schemeClr val="tx1"/>
                </a:solidFill>
                <a:effectLst/>
                <a:latin typeface="Montserrat Light" panose="00000400000000000000" pitchFamily="2" charset="0"/>
                <a:ea typeface="Times New Roman" panose="02020603050405020304" pitchFamily="18" charset="0"/>
              </a:rPr>
              <a:t>  </a:t>
            </a:r>
            <a:endParaRPr kumimoji="0" lang="fr-FR" altLang="fr-FR" sz="1100" b="0" i="0" u="none" strike="noStrike" cap="none" normalizeH="0" baseline="0" dirty="0">
              <a:ln>
                <a:noFill/>
              </a:ln>
              <a:solidFill>
                <a:schemeClr val="tx1"/>
              </a:solidFill>
              <a:effectLst/>
              <a:latin typeface="Montserrat Light" panose="00000400000000000000" pitchFamily="2" charset="0"/>
            </a:endParaRPr>
          </a:p>
        </p:txBody>
      </p:sp>
      <p:sp>
        <p:nvSpPr>
          <p:cNvPr id="9" name="Espace réservé du numéro de diapositive 8">
            <a:extLst>
              <a:ext uri="{FF2B5EF4-FFF2-40B4-BE49-F238E27FC236}">
                <a16:creationId xmlns:a16="http://schemas.microsoft.com/office/drawing/2014/main" id="{BE2DA69A-7D77-2240-8034-97865DE3C952}"/>
              </a:ext>
            </a:extLst>
          </p:cNvPr>
          <p:cNvSpPr>
            <a:spLocks noGrp="1"/>
          </p:cNvSpPr>
          <p:nvPr>
            <p:ph type="sldNum" sz="quarter" idx="12"/>
          </p:nvPr>
        </p:nvSpPr>
        <p:spPr/>
        <p:txBody>
          <a:bodyPr/>
          <a:lstStyle/>
          <a:p>
            <a:fld id="{2E67613E-4E5F-4999-83B4-3D4D7D29E623}" type="slidenum">
              <a:rPr lang="fr-FR" smtClean="0"/>
              <a:t>12</a:t>
            </a:fld>
            <a:endParaRPr lang="fr-FR"/>
          </a:p>
        </p:txBody>
      </p:sp>
    </p:spTree>
    <p:extLst>
      <p:ext uri="{BB962C8B-B14F-4D97-AF65-F5344CB8AC3E}">
        <p14:creationId xmlns:p14="http://schemas.microsoft.com/office/powerpoint/2010/main" val="4041698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9A0D83B-CEC9-BF34-6928-F110C62A9268}"/>
              </a:ext>
            </a:extLst>
          </p:cNvPr>
          <p:cNvSpPr/>
          <p:nvPr/>
        </p:nvSpPr>
        <p:spPr>
          <a:xfrm>
            <a:off x="1080000" y="104485"/>
            <a:ext cx="6479675" cy="396142"/>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BE532694-98DA-189B-D40C-4EF75BB46357}"/>
              </a:ext>
            </a:extLst>
          </p:cNvPr>
          <p:cNvSpPr txBox="1"/>
          <p:nvPr/>
        </p:nvSpPr>
        <p:spPr>
          <a:xfrm>
            <a:off x="1276856" y="138266"/>
            <a:ext cx="2233304" cy="276999"/>
          </a:xfrm>
          <a:prstGeom prst="rect">
            <a:avLst/>
          </a:prstGeom>
          <a:noFill/>
        </p:spPr>
        <p:txBody>
          <a:bodyPr wrap="none" rtlCol="0" anchor="ctr">
            <a:spAutoFit/>
          </a:bodyPr>
          <a:lstStyle/>
          <a:p>
            <a:r>
              <a:rPr lang="fr-FR" sz="1200" spc="200" dirty="0">
                <a:solidFill>
                  <a:schemeClr val="bg1"/>
                </a:solidFill>
                <a:latin typeface="Montserrat ExtraBold" panose="00000900000000000000" pitchFamily="2" charset="0"/>
              </a:rPr>
              <a:t>TAGOLSHEIM INFOS</a:t>
            </a:r>
          </a:p>
        </p:txBody>
      </p:sp>
      <p:pic>
        <p:nvPicPr>
          <p:cNvPr id="19" name="object 18">
            <a:extLst>
              <a:ext uri="{FF2B5EF4-FFF2-40B4-BE49-F238E27FC236}">
                <a16:creationId xmlns:a16="http://schemas.microsoft.com/office/drawing/2014/main" id="{F9B7B629-7511-0A96-26C4-E8359D47B02F}"/>
              </a:ext>
            </a:extLst>
          </p:cNvPr>
          <p:cNvPicPr/>
          <p:nvPr/>
        </p:nvPicPr>
        <p:blipFill>
          <a:blip r:embed="rId2" cstate="print"/>
          <a:stretch>
            <a:fillRect/>
          </a:stretch>
        </p:blipFill>
        <p:spPr>
          <a:xfrm>
            <a:off x="6220422" y="202503"/>
            <a:ext cx="595570" cy="716058"/>
          </a:xfrm>
          <a:prstGeom prst="rect">
            <a:avLst/>
          </a:prstGeom>
        </p:spPr>
      </p:pic>
      <p:sp>
        <p:nvSpPr>
          <p:cNvPr id="2" name="Rectangle 1">
            <a:extLst>
              <a:ext uri="{FF2B5EF4-FFF2-40B4-BE49-F238E27FC236}">
                <a16:creationId xmlns:a16="http://schemas.microsoft.com/office/drawing/2014/main" id="{529FE974-6B15-DBE3-EA6B-F38C668439FE}"/>
              </a:ext>
            </a:extLst>
          </p:cNvPr>
          <p:cNvSpPr/>
          <p:nvPr/>
        </p:nvSpPr>
        <p:spPr>
          <a:xfrm>
            <a:off x="171261" y="615928"/>
            <a:ext cx="3744146" cy="376757"/>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ExtraBold" panose="00000900000000000000" pitchFamily="2" charset="0"/>
              </a:rPr>
              <a:t>CLUB ORCHIDEES</a:t>
            </a:r>
          </a:p>
        </p:txBody>
      </p:sp>
      <p:sp>
        <p:nvSpPr>
          <p:cNvPr id="28" name="AutoShape 6" descr="Blank Film Frame Stock Illustration Image Frame Film Vector ...">
            <a:extLst>
              <a:ext uri="{FF2B5EF4-FFF2-40B4-BE49-F238E27FC236}">
                <a16:creationId xmlns:a16="http://schemas.microsoft.com/office/drawing/2014/main" id="{9FCACF9F-424F-64D3-E417-65CFDF8BF350}"/>
              </a:ext>
            </a:extLst>
          </p:cNvPr>
          <p:cNvSpPr>
            <a:spLocks noChangeAspect="1" noChangeArrowheads="1"/>
          </p:cNvSpPr>
          <p:nvPr/>
        </p:nvSpPr>
        <p:spPr bwMode="auto">
          <a:xfrm>
            <a:off x="3627437" y="519350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Rectangle 11">
            <a:extLst>
              <a:ext uri="{FF2B5EF4-FFF2-40B4-BE49-F238E27FC236}">
                <a16:creationId xmlns:a16="http://schemas.microsoft.com/office/drawing/2014/main" id="{F7B6359A-2B82-01F4-AB05-6E5FBA192DA0}"/>
              </a:ext>
            </a:extLst>
          </p:cNvPr>
          <p:cNvSpPr>
            <a:spLocks noChangeArrowheads="1"/>
          </p:cNvSpPr>
          <p:nvPr/>
        </p:nvSpPr>
        <p:spPr bwMode="auto">
          <a:xfrm>
            <a:off x="0" y="0"/>
            <a:ext cx="7559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056" tIns="457056" rIns="457056" bIns="457056" numCol="1" anchor="ctr" anchorCtr="0" compatLnSpc="1">
            <a:prstTxWarp prst="textNoShape">
              <a:avLst/>
            </a:prstTxWarp>
            <a:spAutoFit/>
          </a:bodyPr>
          <a:lstStyle/>
          <a:p>
            <a:endParaRPr lang="fr-FR"/>
          </a:p>
        </p:txBody>
      </p:sp>
      <p:sp>
        <p:nvSpPr>
          <p:cNvPr id="12" name="Rectangle 13">
            <a:extLst>
              <a:ext uri="{FF2B5EF4-FFF2-40B4-BE49-F238E27FC236}">
                <a16:creationId xmlns:a16="http://schemas.microsoft.com/office/drawing/2014/main" id="{FECF9C02-1782-B42D-5DF4-4A10AD0F2320}"/>
              </a:ext>
            </a:extLst>
          </p:cNvPr>
          <p:cNvSpPr>
            <a:spLocks noChangeArrowheads="1"/>
          </p:cNvSpPr>
          <p:nvPr/>
        </p:nvSpPr>
        <p:spPr bwMode="auto">
          <a:xfrm>
            <a:off x="-208316" y="6139292"/>
            <a:ext cx="7976305" cy="1353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056" tIns="457056" rIns="457056" bIns="457056" numCol="1" anchor="ctr" anchorCtr="0" compatLnSpc="1">
            <a:prstTxWarp prst="textNoShape">
              <a:avLst/>
            </a:prstTxWarp>
            <a:spAutoFit/>
          </a:bodyPr>
          <a:lstStyle>
            <a:lvl1pPr indent="457200"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1pPr>
            <a:lvl2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2pPr>
            <a:lvl3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3pPr>
            <a:lvl4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4pPr>
            <a:lvl5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5pPr>
            <a:lvl6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6pPr>
            <a:lvl7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7pPr>
            <a:lvl8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8pPr>
            <a:lvl9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9pPr>
          </a:lstStyle>
          <a:p>
            <a:br>
              <a:rPr lang="fr-FR" sz="1400" dirty="0">
                <a:latin typeface="Montserrat Light" panose="00000400000000000000" pitchFamily="2" charset="0"/>
              </a:rPr>
            </a:br>
            <a:endParaRPr kumimoji="0" lang="fr-FR" altLang="fr-FR" sz="1400" b="0" i="0" u="none" strike="noStrike" cap="none" normalizeH="0" baseline="0" dirty="0">
              <a:ln>
                <a:noFill/>
              </a:ln>
              <a:solidFill>
                <a:srgbClr val="002060"/>
              </a:solidFill>
              <a:effectLst/>
              <a:latin typeface="Montserrat Light" panose="00000400000000000000" pitchFamily="2" charset="0"/>
              <a:ea typeface="Helvetica" panose="020B0604020202020204" pitchFamily="34" charset="0"/>
              <a:sym typeface="Webdings" panose="05030102010509060703" pitchFamily="18" charset="2"/>
            </a:endParaRPr>
          </a:p>
        </p:txBody>
      </p:sp>
      <p:pic>
        <p:nvPicPr>
          <p:cNvPr id="5" name="Image 4" descr="Une image contenant habits, personne, homme, personnes&#10;&#10;Description générée automatiquement">
            <a:extLst>
              <a:ext uri="{FF2B5EF4-FFF2-40B4-BE49-F238E27FC236}">
                <a16:creationId xmlns:a16="http://schemas.microsoft.com/office/drawing/2014/main" id="{D8B043D3-2660-F280-5F3C-B95B3B463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6439" y="6112155"/>
            <a:ext cx="4540250" cy="3405612"/>
          </a:xfrm>
          <a:prstGeom prst="rect">
            <a:avLst/>
          </a:prstGeom>
        </p:spPr>
      </p:pic>
      <p:sp>
        <p:nvSpPr>
          <p:cNvPr id="6" name="ZoneTexte 5">
            <a:extLst>
              <a:ext uri="{FF2B5EF4-FFF2-40B4-BE49-F238E27FC236}">
                <a16:creationId xmlns:a16="http://schemas.microsoft.com/office/drawing/2014/main" id="{571CD347-A2A2-2270-352D-0D1FCBC8CFE0}"/>
              </a:ext>
            </a:extLst>
          </p:cNvPr>
          <p:cNvSpPr txBox="1"/>
          <p:nvPr/>
        </p:nvSpPr>
        <p:spPr>
          <a:xfrm>
            <a:off x="171261" y="1267675"/>
            <a:ext cx="7150606" cy="4324261"/>
          </a:xfrm>
          <a:prstGeom prst="rect">
            <a:avLst/>
          </a:prstGeom>
          <a:noFill/>
        </p:spPr>
        <p:txBody>
          <a:bodyPr wrap="square" rtlCol="0">
            <a:spAutoFit/>
          </a:bodyPr>
          <a:lstStyle/>
          <a:p>
            <a:pPr algn="just"/>
            <a:r>
              <a:rPr lang="fr-FR" sz="1100" dirty="0">
                <a:latin typeface="Montserrat Light" panose="00000400000000000000" pitchFamily="2" charset="0"/>
              </a:rPr>
              <a:t>Fort de plus de 130 membres, le Club Orchidées a poursuivi en 2023 sa marche en avant en proposant aux personnes du club des aînés diverses activités afin de maintenir le lien social entre ses membres :</a:t>
            </a:r>
          </a:p>
          <a:p>
            <a:pPr algn="just"/>
            <a:r>
              <a:rPr lang="fr-FR" sz="1100" dirty="0">
                <a:latin typeface="Montserrat Light" panose="00000400000000000000" pitchFamily="2" charset="0"/>
              </a:rPr>
              <a:t>- Jeux de cartes, scrabble, rami… tous les lundis de 14.00 à 18.00 à la salle des fêtes de la commune. En moyenne entre 10 et 20 personnes y ont participé.</a:t>
            </a:r>
          </a:p>
          <a:p>
            <a:pPr algn="just"/>
            <a:r>
              <a:rPr lang="fr-FR" sz="1100" dirty="0">
                <a:latin typeface="Montserrat Light" panose="00000400000000000000" pitchFamily="2" charset="0"/>
              </a:rPr>
              <a:t>- Pétanque tous les vendredis par beau temps de 14.00 à 18.00 au boulodrome. La participation était également importante, jusqu’à 15 passionnés.</a:t>
            </a:r>
          </a:p>
          <a:p>
            <a:pPr algn="just"/>
            <a:r>
              <a:rPr lang="fr-FR" sz="1100" dirty="0">
                <a:latin typeface="Montserrat Light" panose="00000400000000000000" pitchFamily="2" charset="0"/>
              </a:rPr>
              <a:t>- Deux sorties d’une journée ont eu lieu : une à Gérardmer et Cornimont, une seconde à la miellerie de Traubach et repas au Glockabrunna. 44 membres ont participé à la sortie en autocar. </a:t>
            </a:r>
          </a:p>
          <a:p>
            <a:pPr algn="just"/>
            <a:r>
              <a:rPr lang="fr-FR" sz="1100" dirty="0">
                <a:latin typeface="Montserrat Light" panose="00000400000000000000" pitchFamily="2" charset="0"/>
              </a:rPr>
              <a:t>- Une fois par mois a lieu une rencontre mensuelle autour d’un thème (Loto, galette des rois, Noël…)  Jusqu’à 30 personnes s’y sont retrouvées régulièrement.</a:t>
            </a:r>
          </a:p>
          <a:p>
            <a:pPr algn="just"/>
            <a:r>
              <a:rPr lang="fr-FR" sz="1100" dirty="0">
                <a:latin typeface="Montserrat Light" panose="00000400000000000000" pitchFamily="2" charset="0"/>
              </a:rPr>
              <a:t>- De mars à novembre ont eu lieu une vingtaine de randonnées dans les Vosges ou le Sundgau avec un déjeuner convivial, soit tiré du sac, soit en ferme-auberge. Entre 2 et 11 courageux ont parcouru en moyenne une douzaine de kilomètres chaque jeudi.</a:t>
            </a:r>
          </a:p>
          <a:p>
            <a:pPr algn="just"/>
            <a:r>
              <a:rPr lang="fr-FR" sz="1100" dirty="0">
                <a:latin typeface="Montserrat Light" panose="00000400000000000000" pitchFamily="2" charset="0"/>
              </a:rPr>
              <a:t>- Le 3 décembre, la traditionnelle fête de Noël a rassemblé 92 membres et sympathisants.</a:t>
            </a:r>
          </a:p>
          <a:p>
            <a:pPr algn="just"/>
            <a:endParaRPr lang="fr-FR" sz="1100" dirty="0">
              <a:latin typeface="Montserrat Light" panose="00000400000000000000" pitchFamily="2" charset="0"/>
            </a:endParaRPr>
          </a:p>
          <a:p>
            <a:pPr algn="just"/>
            <a:r>
              <a:rPr lang="fr-FR" sz="1100" dirty="0">
                <a:latin typeface="Montserrat Light" panose="00000400000000000000" pitchFamily="2" charset="0"/>
              </a:rPr>
              <a:t>En 2023, le Club Orchidées a également innové en proposant une après-midi-conférence sur le thème de la Naturopathie.  50 membres étaient présents.</a:t>
            </a:r>
          </a:p>
          <a:p>
            <a:pPr algn="just"/>
            <a:endParaRPr lang="fr-FR" sz="1100" dirty="0">
              <a:latin typeface="Montserrat Light" panose="00000400000000000000" pitchFamily="2" charset="0"/>
            </a:endParaRPr>
          </a:p>
          <a:p>
            <a:pPr algn="just"/>
            <a:r>
              <a:rPr lang="fr-FR" sz="1100" dirty="0">
                <a:latin typeface="Montserrat Light" panose="00000400000000000000" pitchFamily="2" charset="0"/>
              </a:rPr>
              <a:t>Enfin, le 9 décembre le Club Orchidées a activement participé au succès de la marche gourmande de Noël, en animant l’arrêt « soupes » à Luemschwiller.</a:t>
            </a:r>
          </a:p>
          <a:p>
            <a:pPr algn="just"/>
            <a:r>
              <a:rPr lang="fr-FR" sz="1100" dirty="0">
                <a:latin typeface="Montserrat Light" panose="00000400000000000000" pitchFamily="2" charset="0"/>
              </a:rPr>
              <a:t>Le calendrier 2024 des activités proposées est d’ores et déjà disponible sur le site de la commune de Tagolsheim. </a:t>
            </a:r>
          </a:p>
          <a:p>
            <a:pPr algn="just"/>
            <a:endParaRPr lang="fr-FR" sz="1100" dirty="0">
              <a:latin typeface="Montserrat Light" panose="00000400000000000000" pitchFamily="2" charset="0"/>
            </a:endParaRPr>
          </a:p>
          <a:p>
            <a:pPr algn="just"/>
            <a:r>
              <a:rPr lang="fr-FR" sz="1100" dirty="0">
                <a:solidFill>
                  <a:srgbClr val="0070C0"/>
                </a:solidFill>
                <a:latin typeface="Montserrat Light" panose="00000400000000000000" pitchFamily="2" charset="0"/>
              </a:rPr>
              <a:t>Hubert LAUGNER. Président. 06 15 50 11 09.</a:t>
            </a:r>
          </a:p>
        </p:txBody>
      </p:sp>
      <p:sp>
        <p:nvSpPr>
          <p:cNvPr id="4" name="Espace réservé du numéro de diapositive 3">
            <a:extLst>
              <a:ext uri="{FF2B5EF4-FFF2-40B4-BE49-F238E27FC236}">
                <a16:creationId xmlns:a16="http://schemas.microsoft.com/office/drawing/2014/main" id="{F02BC9BA-1111-E32E-D4AA-500F01DFDB97}"/>
              </a:ext>
            </a:extLst>
          </p:cNvPr>
          <p:cNvSpPr>
            <a:spLocks noGrp="1"/>
          </p:cNvSpPr>
          <p:nvPr>
            <p:ph type="sldNum" sz="quarter" idx="12"/>
          </p:nvPr>
        </p:nvSpPr>
        <p:spPr/>
        <p:txBody>
          <a:bodyPr/>
          <a:lstStyle/>
          <a:p>
            <a:fld id="{2E67613E-4E5F-4999-83B4-3D4D7D29E623}" type="slidenum">
              <a:rPr lang="fr-FR" smtClean="0"/>
              <a:t>13</a:t>
            </a:fld>
            <a:endParaRPr lang="fr-FR"/>
          </a:p>
        </p:txBody>
      </p:sp>
    </p:spTree>
    <p:extLst>
      <p:ext uri="{BB962C8B-B14F-4D97-AF65-F5344CB8AC3E}">
        <p14:creationId xmlns:p14="http://schemas.microsoft.com/office/powerpoint/2010/main" val="2092873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9A0D83B-CEC9-BF34-6928-F110C62A9268}"/>
              </a:ext>
            </a:extLst>
          </p:cNvPr>
          <p:cNvSpPr/>
          <p:nvPr/>
        </p:nvSpPr>
        <p:spPr>
          <a:xfrm>
            <a:off x="1080000" y="104485"/>
            <a:ext cx="6479675" cy="396142"/>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BE532694-98DA-189B-D40C-4EF75BB46357}"/>
              </a:ext>
            </a:extLst>
          </p:cNvPr>
          <p:cNvSpPr txBox="1"/>
          <p:nvPr/>
        </p:nvSpPr>
        <p:spPr>
          <a:xfrm>
            <a:off x="1276856" y="138266"/>
            <a:ext cx="2233304" cy="276999"/>
          </a:xfrm>
          <a:prstGeom prst="rect">
            <a:avLst/>
          </a:prstGeom>
          <a:noFill/>
        </p:spPr>
        <p:txBody>
          <a:bodyPr wrap="none" rtlCol="0" anchor="ctr">
            <a:spAutoFit/>
          </a:bodyPr>
          <a:lstStyle/>
          <a:p>
            <a:r>
              <a:rPr lang="fr-FR" sz="1200" spc="200" dirty="0">
                <a:solidFill>
                  <a:schemeClr val="bg1"/>
                </a:solidFill>
                <a:latin typeface="Montserrat ExtraBold" panose="00000900000000000000" pitchFamily="2" charset="0"/>
              </a:rPr>
              <a:t>TAGOLSHEIM INFOS</a:t>
            </a:r>
          </a:p>
        </p:txBody>
      </p:sp>
      <p:pic>
        <p:nvPicPr>
          <p:cNvPr id="19" name="object 18">
            <a:extLst>
              <a:ext uri="{FF2B5EF4-FFF2-40B4-BE49-F238E27FC236}">
                <a16:creationId xmlns:a16="http://schemas.microsoft.com/office/drawing/2014/main" id="{F9B7B629-7511-0A96-26C4-E8359D47B02F}"/>
              </a:ext>
            </a:extLst>
          </p:cNvPr>
          <p:cNvPicPr/>
          <p:nvPr/>
        </p:nvPicPr>
        <p:blipFill>
          <a:blip r:embed="rId2" cstate="print"/>
          <a:stretch>
            <a:fillRect/>
          </a:stretch>
        </p:blipFill>
        <p:spPr>
          <a:xfrm>
            <a:off x="6220422" y="202503"/>
            <a:ext cx="595570" cy="716058"/>
          </a:xfrm>
          <a:prstGeom prst="rect">
            <a:avLst/>
          </a:prstGeom>
        </p:spPr>
      </p:pic>
      <p:sp>
        <p:nvSpPr>
          <p:cNvPr id="2" name="Rectangle 1">
            <a:extLst>
              <a:ext uri="{FF2B5EF4-FFF2-40B4-BE49-F238E27FC236}">
                <a16:creationId xmlns:a16="http://schemas.microsoft.com/office/drawing/2014/main" id="{529FE974-6B15-DBE3-EA6B-F38C668439FE}"/>
              </a:ext>
            </a:extLst>
          </p:cNvPr>
          <p:cNvSpPr/>
          <p:nvPr/>
        </p:nvSpPr>
        <p:spPr>
          <a:xfrm>
            <a:off x="178998" y="622257"/>
            <a:ext cx="4041542" cy="376757"/>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dirty="0">
              <a:latin typeface="Montserrat ExtraBold" panose="00000900000000000000" pitchFamily="2" charset="0"/>
            </a:endParaRPr>
          </a:p>
          <a:p>
            <a:r>
              <a:rPr lang="fr-FR" dirty="0">
                <a:latin typeface="Montserrat ExtraBold" panose="00000900000000000000" pitchFamily="2" charset="0"/>
              </a:rPr>
              <a:t>CLUB SUD ALSACE MODELISME</a:t>
            </a:r>
          </a:p>
          <a:p>
            <a:endParaRPr lang="fr-FR" dirty="0">
              <a:latin typeface="Montserrat ExtraBold" panose="00000900000000000000" pitchFamily="2" charset="0"/>
            </a:endParaRPr>
          </a:p>
        </p:txBody>
      </p:sp>
      <p:sp>
        <p:nvSpPr>
          <p:cNvPr id="28" name="AutoShape 6" descr="Blank Film Frame Stock Illustration Image Frame Film Vector ...">
            <a:extLst>
              <a:ext uri="{FF2B5EF4-FFF2-40B4-BE49-F238E27FC236}">
                <a16:creationId xmlns:a16="http://schemas.microsoft.com/office/drawing/2014/main" id="{9FCACF9F-424F-64D3-E417-65CFDF8BF350}"/>
              </a:ext>
            </a:extLst>
          </p:cNvPr>
          <p:cNvSpPr>
            <a:spLocks noChangeAspect="1" noChangeArrowheads="1"/>
          </p:cNvSpPr>
          <p:nvPr/>
        </p:nvSpPr>
        <p:spPr bwMode="auto">
          <a:xfrm>
            <a:off x="3627437" y="519350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Rectangle 11">
            <a:extLst>
              <a:ext uri="{FF2B5EF4-FFF2-40B4-BE49-F238E27FC236}">
                <a16:creationId xmlns:a16="http://schemas.microsoft.com/office/drawing/2014/main" id="{F7B6359A-2B82-01F4-AB05-6E5FBA192DA0}"/>
              </a:ext>
            </a:extLst>
          </p:cNvPr>
          <p:cNvSpPr>
            <a:spLocks noChangeArrowheads="1"/>
          </p:cNvSpPr>
          <p:nvPr/>
        </p:nvSpPr>
        <p:spPr bwMode="auto">
          <a:xfrm>
            <a:off x="0" y="0"/>
            <a:ext cx="7559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056" tIns="457056" rIns="457056" bIns="457056" numCol="1" anchor="ctr" anchorCtr="0" compatLnSpc="1">
            <a:prstTxWarp prst="textNoShape">
              <a:avLst/>
            </a:prstTxWarp>
            <a:spAutoFit/>
          </a:bodyPr>
          <a:lstStyle/>
          <a:p>
            <a:endParaRPr lang="fr-FR"/>
          </a:p>
        </p:txBody>
      </p:sp>
      <p:sp>
        <p:nvSpPr>
          <p:cNvPr id="12" name="Rectangle 13">
            <a:extLst>
              <a:ext uri="{FF2B5EF4-FFF2-40B4-BE49-F238E27FC236}">
                <a16:creationId xmlns:a16="http://schemas.microsoft.com/office/drawing/2014/main" id="{FECF9C02-1782-B42D-5DF4-4A10AD0F2320}"/>
              </a:ext>
            </a:extLst>
          </p:cNvPr>
          <p:cNvSpPr>
            <a:spLocks noChangeArrowheads="1"/>
          </p:cNvSpPr>
          <p:nvPr/>
        </p:nvSpPr>
        <p:spPr bwMode="auto">
          <a:xfrm>
            <a:off x="-208316" y="6139292"/>
            <a:ext cx="7976305" cy="1353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056" tIns="457056" rIns="457056" bIns="457056" numCol="1" anchor="ctr" anchorCtr="0" compatLnSpc="1">
            <a:prstTxWarp prst="textNoShape">
              <a:avLst/>
            </a:prstTxWarp>
            <a:spAutoFit/>
          </a:bodyPr>
          <a:lstStyle>
            <a:lvl1pPr indent="457200"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1pPr>
            <a:lvl2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2pPr>
            <a:lvl3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3pPr>
            <a:lvl4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4pPr>
            <a:lvl5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5pPr>
            <a:lvl6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6pPr>
            <a:lvl7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7pPr>
            <a:lvl8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8pPr>
            <a:lvl9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9pPr>
          </a:lstStyle>
          <a:p>
            <a:br>
              <a:rPr lang="fr-FR" sz="1400" dirty="0">
                <a:latin typeface="Montserrat Light" panose="00000400000000000000" pitchFamily="2" charset="0"/>
              </a:rPr>
            </a:br>
            <a:endParaRPr kumimoji="0" lang="fr-FR" altLang="fr-FR" sz="1400" b="0" i="0" u="none" strike="noStrike" cap="none" normalizeH="0" baseline="0" dirty="0">
              <a:ln>
                <a:noFill/>
              </a:ln>
              <a:solidFill>
                <a:srgbClr val="002060"/>
              </a:solidFill>
              <a:effectLst/>
              <a:latin typeface="Montserrat Light" panose="00000400000000000000" pitchFamily="2" charset="0"/>
              <a:ea typeface="Helvetica" panose="020B0604020202020204" pitchFamily="34" charset="0"/>
              <a:sym typeface="Webdings" panose="05030102010509060703" pitchFamily="18" charset="2"/>
            </a:endParaRPr>
          </a:p>
        </p:txBody>
      </p:sp>
      <p:sp>
        <p:nvSpPr>
          <p:cNvPr id="3" name="ZoneTexte 2">
            <a:extLst>
              <a:ext uri="{FF2B5EF4-FFF2-40B4-BE49-F238E27FC236}">
                <a16:creationId xmlns:a16="http://schemas.microsoft.com/office/drawing/2014/main" id="{7DBD3616-FEEE-180B-9156-AA171115AAA8}"/>
              </a:ext>
            </a:extLst>
          </p:cNvPr>
          <p:cNvSpPr txBox="1"/>
          <p:nvPr/>
        </p:nvSpPr>
        <p:spPr>
          <a:xfrm>
            <a:off x="240215" y="1040191"/>
            <a:ext cx="7176994" cy="1007071"/>
          </a:xfrm>
          <a:prstGeom prst="rect">
            <a:avLst/>
          </a:prstGeom>
          <a:noFill/>
        </p:spPr>
        <p:txBody>
          <a:bodyPr wrap="square" rtlCol="0">
            <a:spAutoFit/>
          </a:bodyPr>
          <a:lstStyle/>
          <a:p>
            <a:pPr algn="just">
              <a:lnSpc>
                <a:spcPct val="107000"/>
              </a:lnSpc>
            </a:pPr>
            <a:endParaRPr lang="fr-FR" sz="18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endParaRPr lang="fr-FR"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endParaRPr lang="fr-FR" sz="1000" dirty="0">
              <a:effectLst/>
              <a:latin typeface="Montserrat Light" panose="00000400000000000000" pitchFamily="2" charset="0"/>
              <a:ea typeface="Calibri" panose="020F0502020204030204" pitchFamily="34" charset="0"/>
              <a:cs typeface="Times New Roman" panose="02020603050405020304" pitchFamily="18" charset="0"/>
            </a:endParaRPr>
          </a:p>
          <a:p>
            <a:pPr>
              <a:lnSpc>
                <a:spcPct val="107000"/>
              </a:lnSpc>
              <a:spcAft>
                <a:spcPts val="800"/>
              </a:spcAft>
            </a:pP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 3">
            <a:extLst>
              <a:ext uri="{FF2B5EF4-FFF2-40B4-BE49-F238E27FC236}">
                <a16:creationId xmlns:a16="http://schemas.microsoft.com/office/drawing/2014/main" id="{EDFDA142-06D4-DB9E-7070-0733183889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1295" y="567362"/>
            <a:ext cx="1385668" cy="681246"/>
          </a:xfrm>
          <a:prstGeom prst="rect">
            <a:avLst/>
          </a:prstGeom>
        </p:spPr>
      </p:pic>
      <p:pic>
        <p:nvPicPr>
          <p:cNvPr id="8" name="Image 7">
            <a:extLst>
              <a:ext uri="{FF2B5EF4-FFF2-40B4-BE49-F238E27FC236}">
                <a16:creationId xmlns:a16="http://schemas.microsoft.com/office/drawing/2014/main" id="{4D1B71AA-DCA2-7BE3-D4E1-6FFCC36B51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267" b="21057"/>
          <a:stretch/>
        </p:blipFill>
        <p:spPr bwMode="auto">
          <a:xfrm>
            <a:off x="391025" y="1315244"/>
            <a:ext cx="1377950" cy="807720"/>
          </a:xfrm>
          <a:prstGeom prst="rect">
            <a:avLst/>
          </a:prstGeom>
          <a:ln>
            <a:noFill/>
          </a:ln>
          <a:extLst>
            <a:ext uri="{53640926-AAD7-44D8-BBD7-CCE9431645EC}">
              <a14:shadowObscured xmlns:a14="http://schemas.microsoft.com/office/drawing/2010/main"/>
            </a:ext>
          </a:extLst>
        </p:spPr>
      </p:pic>
      <p:pic>
        <p:nvPicPr>
          <p:cNvPr id="13" name="Image 12">
            <a:extLst>
              <a:ext uri="{FF2B5EF4-FFF2-40B4-BE49-F238E27FC236}">
                <a16:creationId xmlns:a16="http://schemas.microsoft.com/office/drawing/2014/main" id="{8212A95C-D15F-7DF9-7D5A-BDC6A158EA4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44" t="25369" r="7994" b="26016"/>
          <a:stretch/>
        </p:blipFill>
        <p:spPr bwMode="auto">
          <a:xfrm>
            <a:off x="2036805" y="1271111"/>
            <a:ext cx="1600200" cy="895985"/>
          </a:xfrm>
          <a:prstGeom prst="rect">
            <a:avLst/>
          </a:prstGeom>
          <a:ln>
            <a:noFill/>
          </a:ln>
          <a:extLst>
            <a:ext uri="{53640926-AAD7-44D8-BBD7-CCE9431645EC}">
              <a14:shadowObscured xmlns:a14="http://schemas.microsoft.com/office/drawing/2010/main"/>
            </a:ext>
          </a:extLst>
        </p:spPr>
      </p:pic>
      <p:pic>
        <p:nvPicPr>
          <p:cNvPr id="15" name="Image 14">
            <a:extLst>
              <a:ext uri="{FF2B5EF4-FFF2-40B4-BE49-F238E27FC236}">
                <a16:creationId xmlns:a16="http://schemas.microsoft.com/office/drawing/2014/main" id="{40E435E7-B7C4-E873-14B2-F70F1EA4EF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78" t="5904" r="9295" b="6444"/>
          <a:stretch/>
        </p:blipFill>
        <p:spPr bwMode="auto">
          <a:xfrm>
            <a:off x="3950150" y="1307159"/>
            <a:ext cx="1452880" cy="962025"/>
          </a:xfrm>
          <a:prstGeom prst="rect">
            <a:avLst/>
          </a:prstGeom>
          <a:ln>
            <a:noFill/>
          </a:ln>
          <a:extLst>
            <a:ext uri="{53640926-AAD7-44D8-BBD7-CCE9431645EC}">
              <a14:shadowObscured xmlns:a14="http://schemas.microsoft.com/office/drawing/2010/main"/>
            </a:ext>
          </a:extLst>
        </p:spPr>
      </p:pic>
      <p:pic>
        <p:nvPicPr>
          <p:cNvPr id="20" name="Image 19">
            <a:extLst>
              <a:ext uri="{FF2B5EF4-FFF2-40B4-BE49-F238E27FC236}">
                <a16:creationId xmlns:a16="http://schemas.microsoft.com/office/drawing/2014/main" id="{0ACEB36B-3DAE-414C-B17D-BADCB22C6BD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2676" b="19494"/>
          <a:stretch/>
        </p:blipFill>
        <p:spPr bwMode="auto">
          <a:xfrm>
            <a:off x="5780220" y="1378107"/>
            <a:ext cx="1539240" cy="889635"/>
          </a:xfrm>
          <a:prstGeom prst="rect">
            <a:avLst/>
          </a:prstGeom>
          <a:ln>
            <a:noFill/>
          </a:ln>
          <a:extLst>
            <a:ext uri="{53640926-AAD7-44D8-BBD7-CCE9431645EC}">
              <a14:shadowObscured xmlns:a14="http://schemas.microsoft.com/office/drawing/2010/main"/>
            </a:ext>
          </a:extLst>
        </p:spPr>
      </p:pic>
      <p:pic>
        <p:nvPicPr>
          <p:cNvPr id="22" name="Image 21">
            <a:extLst>
              <a:ext uri="{FF2B5EF4-FFF2-40B4-BE49-F238E27FC236}">
                <a16:creationId xmlns:a16="http://schemas.microsoft.com/office/drawing/2014/main" id="{8C1AC716-DE66-80CE-7085-324C140D14E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953" t="15105" r="5187" b="10854"/>
          <a:stretch/>
        </p:blipFill>
        <p:spPr bwMode="auto">
          <a:xfrm>
            <a:off x="404247" y="5460066"/>
            <a:ext cx="3014980" cy="1673860"/>
          </a:xfrm>
          <a:prstGeom prst="rect">
            <a:avLst/>
          </a:prstGeom>
          <a:ln>
            <a:noFill/>
          </a:ln>
          <a:extLst>
            <a:ext uri="{53640926-AAD7-44D8-BBD7-CCE9431645EC}">
              <a14:shadowObscured xmlns:a14="http://schemas.microsoft.com/office/drawing/2010/main"/>
            </a:ext>
          </a:extLst>
        </p:spPr>
      </p:pic>
      <p:pic>
        <p:nvPicPr>
          <p:cNvPr id="23" name="Image 22">
            <a:extLst>
              <a:ext uri="{FF2B5EF4-FFF2-40B4-BE49-F238E27FC236}">
                <a16:creationId xmlns:a16="http://schemas.microsoft.com/office/drawing/2014/main" id="{732FC429-5AA8-7783-81F7-EA0F34C4E1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38398" y="5419202"/>
            <a:ext cx="3406140" cy="1673860"/>
          </a:xfrm>
          <a:prstGeom prst="rect">
            <a:avLst/>
          </a:prstGeom>
        </p:spPr>
      </p:pic>
      <p:pic>
        <p:nvPicPr>
          <p:cNvPr id="24" name="Image 23">
            <a:extLst>
              <a:ext uri="{FF2B5EF4-FFF2-40B4-BE49-F238E27FC236}">
                <a16:creationId xmlns:a16="http://schemas.microsoft.com/office/drawing/2014/main" id="{240B115C-5BA4-C933-0B5E-FC217B5640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84050" y="2721882"/>
            <a:ext cx="2433159" cy="1824650"/>
          </a:xfrm>
          <a:prstGeom prst="rect">
            <a:avLst/>
          </a:prstGeom>
        </p:spPr>
      </p:pic>
      <p:sp>
        <p:nvSpPr>
          <p:cNvPr id="26" name="ZoneTexte 25">
            <a:extLst>
              <a:ext uri="{FF2B5EF4-FFF2-40B4-BE49-F238E27FC236}">
                <a16:creationId xmlns:a16="http://schemas.microsoft.com/office/drawing/2014/main" id="{41B7C1B1-A2E1-CD2B-7555-5F0B6EA28F7F}"/>
              </a:ext>
            </a:extLst>
          </p:cNvPr>
          <p:cNvSpPr txBox="1"/>
          <p:nvPr/>
        </p:nvSpPr>
        <p:spPr>
          <a:xfrm>
            <a:off x="322840" y="7187540"/>
            <a:ext cx="7011744" cy="3339376"/>
          </a:xfrm>
          <a:prstGeom prst="rect">
            <a:avLst/>
          </a:prstGeom>
          <a:noFill/>
        </p:spPr>
        <p:txBody>
          <a:bodyPr wrap="square">
            <a:spAutoFit/>
          </a:bodyPr>
          <a:lstStyle/>
          <a:p>
            <a:pPr algn="just">
              <a:spcBef>
                <a:spcPts val="600"/>
              </a:spcBef>
              <a:spcAft>
                <a:spcPts val="600"/>
              </a:spcAft>
            </a:pPr>
            <a:r>
              <a:rPr lang="fr-FR" sz="1100" dirty="0">
                <a:effectLst/>
                <a:latin typeface="Montserrat Light" panose="00000400000000000000" pitchFamily="2" charset="0"/>
                <a:ea typeface="Times New Roman" panose="02020603050405020304" pitchFamily="18" charset="0"/>
              </a:rPr>
              <a:t>Historiquement, le SAM 68 avait aussi une piste tout-terrain en terre pour faire rouler buggys et autre 4x4 mais n’en avait plus depuis quelques années. Le club était donc à la recherche d’une nouvelle piste et c’est à Tagolsheim que le club a trouvé son bonheur et que les TT pourront désormais poser leurs crampons sur une très belle piste en « </a:t>
            </a:r>
            <a:r>
              <a:rPr lang="fr-FR" sz="1100" dirty="0" err="1">
                <a:effectLst/>
                <a:latin typeface="Montserrat Light" panose="00000400000000000000" pitchFamily="2" charset="0"/>
                <a:ea typeface="Times New Roman" panose="02020603050405020304" pitchFamily="18" charset="0"/>
              </a:rPr>
              <a:t>astro</a:t>
            </a:r>
            <a:r>
              <a:rPr lang="fr-FR" sz="1100" dirty="0">
                <a:effectLst/>
                <a:latin typeface="Montserrat Light" panose="00000400000000000000" pitchFamily="2" charset="0"/>
                <a:ea typeface="Times New Roman" panose="02020603050405020304" pitchFamily="18" charset="0"/>
              </a:rPr>
              <a:t> » !</a:t>
            </a:r>
          </a:p>
          <a:p>
            <a:pPr algn="just">
              <a:spcBef>
                <a:spcPts val="600"/>
              </a:spcBef>
              <a:spcAft>
                <a:spcPts val="600"/>
              </a:spcAft>
            </a:pPr>
            <a:r>
              <a:rPr lang="fr-FR" sz="1100" dirty="0">
                <a:effectLst/>
                <a:latin typeface="Montserrat Light" panose="00000400000000000000" pitchFamily="2" charset="0"/>
                <a:ea typeface="Times New Roman" panose="02020603050405020304" pitchFamily="18" charset="0"/>
              </a:rPr>
              <a:t>Située dans le complexe sportif et inaugurée par Monsieur le Maire en septembre 2023, la piste, encore pour quelques semaines en cours d’aménagement, pourra accueillir le public dans le courant du printemps dans des conditions optimales et… les premières courses à l’automne ! Elle sera dédiée aux voitures RC tout-terrain exclusivement électriques.</a:t>
            </a:r>
          </a:p>
          <a:p>
            <a:pPr algn="just">
              <a:spcBef>
                <a:spcPts val="600"/>
              </a:spcBef>
              <a:spcAft>
                <a:spcPts val="600"/>
              </a:spcAft>
            </a:pPr>
            <a:r>
              <a:rPr lang="fr-FR" sz="1100" dirty="0">
                <a:effectLst/>
                <a:latin typeface="Montserrat Light" panose="00000400000000000000" pitchFamily="2" charset="0"/>
                <a:ea typeface="Times New Roman" panose="02020603050405020304" pitchFamily="18" charset="0"/>
              </a:rPr>
              <a:t>L’accès sera gratuit pour les membres du club et payant à la journée pour les personnes extérieures, les enfants de moins de 16 ans ne payant pas de cotisation club. Accessible aussi bien aux débutants (petits et grands, aide et formation assurées) qu’aux pilotes confirmés !</a:t>
            </a:r>
          </a:p>
          <a:p>
            <a:pPr algn="just">
              <a:spcBef>
                <a:spcPts val="600"/>
              </a:spcBef>
              <a:spcAft>
                <a:spcPts val="600"/>
              </a:spcAft>
            </a:pPr>
            <a:r>
              <a:rPr lang="fr-FR" sz="1100" dirty="0">
                <a:effectLst/>
                <a:latin typeface="Montserrat Light" panose="00000400000000000000" pitchFamily="2" charset="0"/>
                <a:ea typeface="Times New Roman" panose="02020603050405020304" pitchFamily="18" charset="0"/>
              </a:rPr>
              <a:t>Pour tout renseignement sur le fonctionnement du club, le règlement de la piste et la technique pour faire rouler ces mini bolides, n’hésitez pas à contacter le club :</a:t>
            </a:r>
          </a:p>
          <a:p>
            <a:pPr algn="just"/>
            <a:r>
              <a:rPr lang="fr-FR" sz="1100" dirty="0">
                <a:effectLst/>
                <a:latin typeface="Montserrat Light" panose="00000400000000000000" pitchFamily="2" charset="0"/>
                <a:ea typeface="Times New Roman" panose="02020603050405020304" pitchFamily="18" charset="0"/>
              </a:rPr>
              <a:t>Président : Jean-Michel MARSAL 06 07 59 73 49 Vice-président : </a:t>
            </a:r>
          </a:p>
          <a:p>
            <a:pPr algn="just"/>
            <a:r>
              <a:rPr lang="fr-FR" sz="1100" dirty="0">
                <a:effectLst/>
                <a:latin typeface="Montserrat Light" panose="00000400000000000000" pitchFamily="2" charset="0"/>
                <a:ea typeface="Times New Roman" panose="02020603050405020304" pitchFamily="18" charset="0"/>
              </a:rPr>
              <a:t>Philippe ELBISSER 06 85 82 51 38</a:t>
            </a:r>
          </a:p>
          <a:p>
            <a:pPr algn="just"/>
            <a:r>
              <a:rPr lang="fr-FR" sz="1100" dirty="0">
                <a:effectLst/>
                <a:latin typeface="Montserrat Light" panose="00000400000000000000" pitchFamily="2" charset="0"/>
                <a:ea typeface="Times New Roman" panose="02020603050405020304" pitchFamily="18" charset="0"/>
              </a:rPr>
              <a:t>Mail : contactsudalsacemod@gmail.com</a:t>
            </a:r>
          </a:p>
        </p:txBody>
      </p:sp>
      <p:sp>
        <p:nvSpPr>
          <p:cNvPr id="30" name="ZoneTexte 29">
            <a:extLst>
              <a:ext uri="{FF2B5EF4-FFF2-40B4-BE49-F238E27FC236}">
                <a16:creationId xmlns:a16="http://schemas.microsoft.com/office/drawing/2014/main" id="{79B30FF6-2FFB-E82F-E534-4B6D1EC48A19}"/>
              </a:ext>
            </a:extLst>
          </p:cNvPr>
          <p:cNvSpPr txBox="1"/>
          <p:nvPr/>
        </p:nvSpPr>
        <p:spPr>
          <a:xfrm>
            <a:off x="342088" y="2114754"/>
            <a:ext cx="4308289" cy="3277820"/>
          </a:xfrm>
          <a:prstGeom prst="rect">
            <a:avLst/>
          </a:prstGeom>
          <a:noFill/>
        </p:spPr>
        <p:txBody>
          <a:bodyPr wrap="square">
            <a:spAutoFit/>
          </a:bodyPr>
          <a:lstStyle/>
          <a:p>
            <a:pPr algn="just">
              <a:spcBef>
                <a:spcPts val="600"/>
              </a:spcBef>
              <a:spcAft>
                <a:spcPts val="600"/>
              </a:spcAft>
            </a:pPr>
            <a:r>
              <a:rPr lang="fr-FR" sz="1100" u="sng" dirty="0">
                <a:effectLst/>
                <a:latin typeface="Montserrat Light" panose="00000400000000000000" pitchFamily="2" charset="0"/>
                <a:ea typeface="Times New Roman" panose="02020603050405020304" pitchFamily="18" charset="0"/>
              </a:rPr>
              <a:t>Les origines</a:t>
            </a:r>
          </a:p>
          <a:p>
            <a:pPr algn="just">
              <a:spcBef>
                <a:spcPts val="600"/>
              </a:spcBef>
              <a:spcAft>
                <a:spcPts val="600"/>
              </a:spcAft>
            </a:pPr>
            <a:r>
              <a:rPr lang="fr-FR" sz="1100" dirty="0">
                <a:effectLst/>
                <a:latin typeface="Montserrat Light" panose="00000400000000000000" pitchFamily="2" charset="0"/>
                <a:ea typeface="Times New Roman" panose="02020603050405020304" pitchFamily="18" charset="0"/>
              </a:rPr>
              <a:t>Issu de la fusion d’anciens clubs de modélisme du sud du Haut-Rhin, le SAM 68 ou plus exactement le club Sud Alsace Modélisme est une association rassemblant des passionné(e)s de voitures radiocommandées principalement électriques de différentes échelles et catégories. Il compte deux pistes permanentes : la plus ancienne, créée en 1988, celle de Manspach : en asphalte dans un espace vert et d'environ 300 mètres de développé, permet d’accueillir les voitures dites de pistes GT, DTM, Pancar, formule 1…, aux échelles 1/12e à 1/5e. Au cours de sa longue histoire, elle </a:t>
            </a:r>
            <a:r>
              <a:rPr lang="fr-FR" sz="1100" dirty="0">
                <a:latin typeface="Montserrat Light" panose="00000400000000000000" pitchFamily="2" charset="0"/>
                <a:ea typeface="Times New Roman" panose="02020603050405020304" pitchFamily="18" charset="0"/>
              </a:rPr>
              <a:t>a </a:t>
            </a:r>
            <a:r>
              <a:rPr lang="fr-FR" sz="1100" dirty="0">
                <a:effectLst/>
                <a:latin typeface="Montserrat Light" panose="00000400000000000000" pitchFamily="2" charset="0"/>
                <a:ea typeface="Times New Roman" panose="02020603050405020304" pitchFamily="18" charset="0"/>
              </a:rPr>
              <a:t>accueilli des courses mémorables de championnats de ligue, de France… Stands et podium couverts, cabine de comptage et espace équipé pour cuisiner et stocker le matériel d’entretien de la piste et du terrain.</a:t>
            </a:r>
          </a:p>
          <a:p>
            <a:pPr algn="just">
              <a:spcBef>
                <a:spcPts val="600"/>
              </a:spcBef>
              <a:spcAft>
                <a:spcPts val="600"/>
              </a:spcAft>
            </a:pPr>
            <a:r>
              <a:rPr lang="fr-FR" sz="1100" b="1" dirty="0">
                <a:effectLst/>
                <a:latin typeface="Montserrat Light" panose="00000400000000000000" pitchFamily="2" charset="0"/>
                <a:ea typeface="DengXian" panose="020B0503020204020204" pitchFamily="2" charset="-122"/>
              </a:rPr>
              <a:t>Le renouveau du tout-terrain à Tagolsheim : le circuit de l’Ill !</a:t>
            </a:r>
            <a:endParaRPr lang="fr-FR" sz="1100" dirty="0">
              <a:effectLst/>
              <a:latin typeface="Montserrat Light" panose="00000400000000000000" pitchFamily="2" charset="0"/>
              <a:ea typeface="Times New Roman" panose="02020603050405020304" pitchFamily="18" charset="0"/>
            </a:endParaRPr>
          </a:p>
        </p:txBody>
      </p:sp>
      <p:sp>
        <p:nvSpPr>
          <p:cNvPr id="6" name="Espace réservé du numéro de diapositive 5">
            <a:extLst>
              <a:ext uri="{FF2B5EF4-FFF2-40B4-BE49-F238E27FC236}">
                <a16:creationId xmlns:a16="http://schemas.microsoft.com/office/drawing/2014/main" id="{988063ED-9C49-75EB-2F3D-1E958259FE36}"/>
              </a:ext>
            </a:extLst>
          </p:cNvPr>
          <p:cNvSpPr>
            <a:spLocks noGrp="1"/>
          </p:cNvSpPr>
          <p:nvPr>
            <p:ph type="sldNum" sz="quarter" idx="12"/>
          </p:nvPr>
        </p:nvSpPr>
        <p:spPr/>
        <p:txBody>
          <a:bodyPr/>
          <a:lstStyle/>
          <a:p>
            <a:fld id="{2E67613E-4E5F-4999-83B4-3D4D7D29E623}" type="slidenum">
              <a:rPr lang="fr-FR" smtClean="0"/>
              <a:t>14</a:t>
            </a:fld>
            <a:endParaRPr lang="fr-FR"/>
          </a:p>
        </p:txBody>
      </p:sp>
    </p:spTree>
    <p:extLst>
      <p:ext uri="{BB962C8B-B14F-4D97-AF65-F5344CB8AC3E}">
        <p14:creationId xmlns:p14="http://schemas.microsoft.com/office/powerpoint/2010/main" val="4066978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9A0D83B-CEC9-BF34-6928-F110C62A9268}"/>
              </a:ext>
            </a:extLst>
          </p:cNvPr>
          <p:cNvSpPr/>
          <p:nvPr/>
        </p:nvSpPr>
        <p:spPr>
          <a:xfrm>
            <a:off x="1080000" y="104485"/>
            <a:ext cx="6479675" cy="396142"/>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BE532694-98DA-189B-D40C-4EF75BB46357}"/>
              </a:ext>
            </a:extLst>
          </p:cNvPr>
          <p:cNvSpPr txBox="1"/>
          <p:nvPr/>
        </p:nvSpPr>
        <p:spPr>
          <a:xfrm>
            <a:off x="1276856" y="138266"/>
            <a:ext cx="2233304" cy="276999"/>
          </a:xfrm>
          <a:prstGeom prst="rect">
            <a:avLst/>
          </a:prstGeom>
          <a:noFill/>
        </p:spPr>
        <p:txBody>
          <a:bodyPr wrap="none" rtlCol="0" anchor="ctr">
            <a:spAutoFit/>
          </a:bodyPr>
          <a:lstStyle/>
          <a:p>
            <a:r>
              <a:rPr lang="fr-FR" sz="1200" spc="200" dirty="0">
                <a:solidFill>
                  <a:schemeClr val="bg1"/>
                </a:solidFill>
                <a:latin typeface="Montserrat ExtraBold" panose="00000900000000000000" pitchFamily="2" charset="0"/>
              </a:rPr>
              <a:t>TAGOLSHEIM INFOS</a:t>
            </a:r>
          </a:p>
        </p:txBody>
      </p:sp>
      <p:pic>
        <p:nvPicPr>
          <p:cNvPr id="19" name="object 18">
            <a:extLst>
              <a:ext uri="{FF2B5EF4-FFF2-40B4-BE49-F238E27FC236}">
                <a16:creationId xmlns:a16="http://schemas.microsoft.com/office/drawing/2014/main" id="{F9B7B629-7511-0A96-26C4-E8359D47B02F}"/>
              </a:ext>
            </a:extLst>
          </p:cNvPr>
          <p:cNvPicPr/>
          <p:nvPr/>
        </p:nvPicPr>
        <p:blipFill>
          <a:blip r:embed="rId2" cstate="print"/>
          <a:stretch>
            <a:fillRect/>
          </a:stretch>
        </p:blipFill>
        <p:spPr>
          <a:xfrm>
            <a:off x="6220422" y="202503"/>
            <a:ext cx="595570" cy="716058"/>
          </a:xfrm>
          <a:prstGeom prst="rect">
            <a:avLst/>
          </a:prstGeom>
        </p:spPr>
      </p:pic>
      <p:sp>
        <p:nvSpPr>
          <p:cNvPr id="2" name="Rectangle 1">
            <a:extLst>
              <a:ext uri="{FF2B5EF4-FFF2-40B4-BE49-F238E27FC236}">
                <a16:creationId xmlns:a16="http://schemas.microsoft.com/office/drawing/2014/main" id="{529FE974-6B15-DBE3-EA6B-F38C668439FE}"/>
              </a:ext>
            </a:extLst>
          </p:cNvPr>
          <p:cNvSpPr/>
          <p:nvPr/>
        </p:nvSpPr>
        <p:spPr>
          <a:xfrm>
            <a:off x="188091" y="605112"/>
            <a:ext cx="3744146" cy="376757"/>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dirty="0">
              <a:latin typeface="Montserrat ExtraBold" panose="00000900000000000000" pitchFamily="2" charset="0"/>
            </a:endParaRPr>
          </a:p>
          <a:p>
            <a:r>
              <a:rPr lang="fr-FR" dirty="0">
                <a:latin typeface="Montserrat ExtraBold" panose="00000900000000000000" pitchFamily="2" charset="0"/>
              </a:rPr>
              <a:t>SUNDGAU NATATION</a:t>
            </a:r>
          </a:p>
          <a:p>
            <a:endParaRPr lang="fr-FR" dirty="0">
              <a:latin typeface="Montserrat ExtraBold" panose="00000900000000000000" pitchFamily="2" charset="0"/>
            </a:endParaRPr>
          </a:p>
        </p:txBody>
      </p:sp>
      <p:sp>
        <p:nvSpPr>
          <p:cNvPr id="28" name="AutoShape 6" descr="Blank Film Frame Stock Illustration Image Frame Film Vector ...">
            <a:extLst>
              <a:ext uri="{FF2B5EF4-FFF2-40B4-BE49-F238E27FC236}">
                <a16:creationId xmlns:a16="http://schemas.microsoft.com/office/drawing/2014/main" id="{9FCACF9F-424F-64D3-E417-65CFDF8BF350}"/>
              </a:ext>
            </a:extLst>
          </p:cNvPr>
          <p:cNvSpPr>
            <a:spLocks noChangeAspect="1" noChangeArrowheads="1"/>
          </p:cNvSpPr>
          <p:nvPr/>
        </p:nvSpPr>
        <p:spPr bwMode="auto">
          <a:xfrm>
            <a:off x="3627437" y="519350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Rectangle 11">
            <a:extLst>
              <a:ext uri="{FF2B5EF4-FFF2-40B4-BE49-F238E27FC236}">
                <a16:creationId xmlns:a16="http://schemas.microsoft.com/office/drawing/2014/main" id="{F7B6359A-2B82-01F4-AB05-6E5FBA192DA0}"/>
              </a:ext>
            </a:extLst>
          </p:cNvPr>
          <p:cNvSpPr>
            <a:spLocks noChangeArrowheads="1"/>
          </p:cNvSpPr>
          <p:nvPr/>
        </p:nvSpPr>
        <p:spPr bwMode="auto">
          <a:xfrm>
            <a:off x="0" y="0"/>
            <a:ext cx="7559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056" tIns="457056" rIns="457056" bIns="457056" numCol="1" anchor="ctr" anchorCtr="0" compatLnSpc="1">
            <a:prstTxWarp prst="textNoShape">
              <a:avLst/>
            </a:prstTxWarp>
            <a:spAutoFit/>
          </a:bodyPr>
          <a:lstStyle/>
          <a:p>
            <a:endParaRPr lang="fr-FR"/>
          </a:p>
        </p:txBody>
      </p:sp>
      <p:sp>
        <p:nvSpPr>
          <p:cNvPr id="12" name="Rectangle 13">
            <a:extLst>
              <a:ext uri="{FF2B5EF4-FFF2-40B4-BE49-F238E27FC236}">
                <a16:creationId xmlns:a16="http://schemas.microsoft.com/office/drawing/2014/main" id="{FECF9C02-1782-B42D-5DF4-4A10AD0F2320}"/>
              </a:ext>
            </a:extLst>
          </p:cNvPr>
          <p:cNvSpPr>
            <a:spLocks noChangeArrowheads="1"/>
          </p:cNvSpPr>
          <p:nvPr/>
        </p:nvSpPr>
        <p:spPr bwMode="auto">
          <a:xfrm>
            <a:off x="-208316" y="6139292"/>
            <a:ext cx="7976305" cy="1353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056" tIns="457056" rIns="457056" bIns="457056" numCol="1" anchor="ctr" anchorCtr="0" compatLnSpc="1">
            <a:prstTxWarp prst="textNoShape">
              <a:avLst/>
            </a:prstTxWarp>
            <a:spAutoFit/>
          </a:bodyPr>
          <a:lstStyle>
            <a:lvl1pPr indent="457200"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1pPr>
            <a:lvl2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2pPr>
            <a:lvl3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3pPr>
            <a:lvl4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4pPr>
            <a:lvl5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5pPr>
            <a:lvl6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6pPr>
            <a:lvl7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7pPr>
            <a:lvl8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8pPr>
            <a:lvl9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9pPr>
          </a:lstStyle>
          <a:p>
            <a:br>
              <a:rPr lang="fr-FR" sz="1400" dirty="0">
                <a:latin typeface="Montserrat Light" panose="00000400000000000000" pitchFamily="2" charset="0"/>
              </a:rPr>
            </a:br>
            <a:endParaRPr kumimoji="0" lang="fr-FR" altLang="fr-FR" sz="1400" b="0" i="0" u="none" strike="noStrike" cap="none" normalizeH="0" baseline="0" dirty="0">
              <a:ln>
                <a:noFill/>
              </a:ln>
              <a:solidFill>
                <a:srgbClr val="002060"/>
              </a:solidFill>
              <a:effectLst/>
              <a:latin typeface="Montserrat Light" panose="00000400000000000000" pitchFamily="2" charset="0"/>
              <a:ea typeface="Helvetica" panose="020B0604020202020204" pitchFamily="34" charset="0"/>
              <a:sym typeface="Webdings" panose="05030102010509060703" pitchFamily="18" charset="2"/>
            </a:endParaRPr>
          </a:p>
        </p:txBody>
      </p:sp>
      <p:sp>
        <p:nvSpPr>
          <p:cNvPr id="3" name="ZoneTexte 2">
            <a:extLst>
              <a:ext uri="{FF2B5EF4-FFF2-40B4-BE49-F238E27FC236}">
                <a16:creationId xmlns:a16="http://schemas.microsoft.com/office/drawing/2014/main" id="{7DBD3616-FEEE-180B-9156-AA171115AAA8}"/>
              </a:ext>
            </a:extLst>
          </p:cNvPr>
          <p:cNvSpPr txBox="1"/>
          <p:nvPr/>
        </p:nvSpPr>
        <p:spPr>
          <a:xfrm>
            <a:off x="210447" y="3315309"/>
            <a:ext cx="7150606" cy="5847755"/>
          </a:xfrm>
          <a:prstGeom prst="rect">
            <a:avLst/>
          </a:prstGeom>
          <a:noFill/>
        </p:spPr>
        <p:txBody>
          <a:bodyPr wrap="square" rtlCol="0">
            <a:spAutoFit/>
          </a:bodyPr>
          <a:lstStyle/>
          <a:p>
            <a:pPr algn="just"/>
            <a:endParaRPr lang="fr-FR" sz="1100" dirty="0">
              <a:solidFill>
                <a:srgbClr val="3586C7"/>
              </a:solidFill>
              <a:latin typeface="Montserrat Light" panose="00000400000000000000" pitchFamily="2" charset="0"/>
            </a:endParaRPr>
          </a:p>
          <a:p>
            <a:pPr algn="just"/>
            <a:r>
              <a:rPr lang="fr-FR" sz="1100" dirty="0">
                <a:solidFill>
                  <a:srgbClr val="3586C7"/>
                </a:solidFill>
                <a:latin typeface="Montserrat Light" panose="00000400000000000000" pitchFamily="2" charset="0"/>
              </a:rPr>
              <a:t>Le Club du Sundgau Natation </a:t>
            </a:r>
            <a:r>
              <a:rPr lang="fr-FR" sz="1100" dirty="0">
                <a:latin typeface="Montserrat Light" panose="00000400000000000000" pitchFamily="2" charset="0"/>
              </a:rPr>
              <a:t>est un club de natation ouvert à tous dès l’âge de 5 ans : de la découverte de l’eau à la pratique sportive intensive, il y en a pour tous les goûts ! </a:t>
            </a:r>
          </a:p>
          <a:p>
            <a:pPr algn="just"/>
            <a:endParaRPr lang="fr-FR" sz="1100" dirty="0">
              <a:latin typeface="Montserrat Light" panose="00000400000000000000" pitchFamily="2" charset="0"/>
            </a:endParaRPr>
          </a:p>
          <a:p>
            <a:pPr algn="just"/>
            <a:r>
              <a:rPr lang="fr-FR" sz="1100" dirty="0">
                <a:latin typeface="Montserrat Light" panose="00000400000000000000" pitchFamily="2" charset="0"/>
              </a:rPr>
              <a:t>La rentrée 2023 a fait l’objet d’une restructuration au sein du club qui, avec l’arrivée d’une nouvelle coach et un nouveau comité, se veut plus dynamique, que ce soit par sa participation active aux compétitions, l’organisation de moments conviviaux ou encore ses publications sur les réseaux. </a:t>
            </a:r>
          </a:p>
          <a:p>
            <a:pPr algn="just"/>
            <a:endParaRPr lang="fr-FR" sz="1100" dirty="0">
              <a:latin typeface="Montserrat Light" panose="00000400000000000000" pitchFamily="2" charset="0"/>
            </a:endParaRPr>
          </a:p>
          <a:p>
            <a:pPr algn="just"/>
            <a:r>
              <a:rPr lang="fr-FR" sz="1100" dirty="0">
                <a:latin typeface="Montserrat Light" panose="00000400000000000000" pitchFamily="2" charset="0"/>
              </a:rPr>
              <a:t>Avec son équipe d’entraîneurs et d’éducateurs diplômés, le club se structure autour d’une </a:t>
            </a:r>
            <a:r>
              <a:rPr lang="fr-FR" sz="1100" dirty="0">
                <a:solidFill>
                  <a:srgbClr val="3586C7"/>
                </a:solidFill>
                <a:latin typeface="Montserrat Light" panose="00000400000000000000" pitchFamily="2" charset="0"/>
              </a:rPr>
              <a:t>école de natation</a:t>
            </a:r>
            <a:r>
              <a:rPr lang="fr-FR" sz="1100" dirty="0">
                <a:latin typeface="Montserrat Light" panose="00000400000000000000" pitchFamily="2" charset="0"/>
              </a:rPr>
              <a:t>, d’une </a:t>
            </a:r>
            <a:r>
              <a:rPr lang="fr-FR" sz="1100" dirty="0">
                <a:solidFill>
                  <a:srgbClr val="3586C7"/>
                </a:solidFill>
                <a:latin typeface="Montserrat Light" panose="00000400000000000000" pitchFamily="2" charset="0"/>
              </a:rPr>
              <a:t>section sportive </a:t>
            </a:r>
            <a:r>
              <a:rPr lang="fr-FR" sz="1100" dirty="0">
                <a:latin typeface="Montserrat Light" panose="00000400000000000000" pitchFamily="2" charset="0"/>
              </a:rPr>
              <a:t>et d’une </a:t>
            </a:r>
            <a:r>
              <a:rPr lang="fr-FR" sz="1100" dirty="0">
                <a:solidFill>
                  <a:srgbClr val="3586C7"/>
                </a:solidFill>
                <a:latin typeface="Montserrat Light" panose="00000400000000000000" pitchFamily="2" charset="0"/>
              </a:rPr>
              <a:t>section loisirs</a:t>
            </a:r>
            <a:r>
              <a:rPr lang="fr-FR" sz="1100" dirty="0">
                <a:latin typeface="Montserrat Light" panose="00000400000000000000" pitchFamily="2" charset="0"/>
              </a:rPr>
              <a:t>. </a:t>
            </a:r>
          </a:p>
          <a:p>
            <a:pPr algn="just"/>
            <a:endParaRPr lang="fr-FR" sz="1100" dirty="0">
              <a:latin typeface="Montserrat Light" panose="00000400000000000000" pitchFamily="2" charset="0"/>
            </a:endParaRPr>
          </a:p>
          <a:p>
            <a:pPr algn="just"/>
            <a:r>
              <a:rPr lang="fr-FR" sz="1100" dirty="0">
                <a:latin typeface="Montserrat Light" panose="00000400000000000000" pitchFamily="2" charset="0"/>
              </a:rPr>
              <a:t>Les entraînements ont lieu à la piscine des Rives de l’Ile de Tagolsheim et sont répartis sur toute la semaine selon des groupes d’âge et de niveau. </a:t>
            </a:r>
          </a:p>
          <a:p>
            <a:pPr algn="just"/>
            <a:endParaRPr lang="fr-FR" sz="1100" dirty="0">
              <a:latin typeface="Montserrat Light" panose="00000400000000000000" pitchFamily="2" charset="0"/>
            </a:endParaRPr>
          </a:p>
          <a:p>
            <a:pPr algn="just"/>
            <a:r>
              <a:rPr lang="fr-FR" sz="1100" dirty="0">
                <a:latin typeface="Montserrat Light" panose="00000400000000000000" pitchFamily="2" charset="0"/>
              </a:rPr>
              <a:t>L’école de natation accueille les plus jeunes dès l’âge de 5 ans (révolus) et leur propose 3 années consécutives d’apprentissage évolutif de la natation, qui pourront, s’ils mordent à l’hameçon, les conduire aux portes de la compétition. </a:t>
            </a:r>
          </a:p>
          <a:p>
            <a:pPr algn="just"/>
            <a:endParaRPr lang="fr-FR" sz="1100" dirty="0">
              <a:latin typeface="Montserrat Light" panose="00000400000000000000" pitchFamily="2" charset="0"/>
            </a:endParaRPr>
          </a:p>
          <a:p>
            <a:pPr algn="just"/>
            <a:r>
              <a:rPr lang="fr-FR" sz="1100" dirty="0">
                <a:latin typeface="Montserrat Light" panose="00000400000000000000" pitchFamily="2" charset="0"/>
              </a:rPr>
              <a:t>A partir de 9-10 ans, les jeunes nageurs sont conviés à des entraînements réguliers plusieurs fois par semaine. En plus du perfectionnement des différentes techniques de nage, les encadrants du Sundgau Natation ont à cœur de développer chez eux l’esprit sportif et la cohésion, mais aussi la confiance et le dépassement de soi, au travers de stages et bien-sûr de compétitions. </a:t>
            </a:r>
          </a:p>
          <a:p>
            <a:pPr algn="just"/>
            <a:endParaRPr lang="fr-FR" sz="1100" dirty="0">
              <a:latin typeface="Montserrat Light" panose="00000400000000000000" pitchFamily="2" charset="0"/>
            </a:endParaRPr>
          </a:p>
          <a:p>
            <a:pPr algn="just"/>
            <a:r>
              <a:rPr lang="fr-FR" sz="1100" dirty="0">
                <a:latin typeface="Montserrat Light" panose="00000400000000000000" pitchFamily="2" charset="0"/>
              </a:rPr>
              <a:t>Même si le Sundgau Natation s’annonce comme un club sportif, les ados qui ne souhaitent pas s’impliquer dans la compétition restent bien entendu les bienvenus.</a:t>
            </a:r>
          </a:p>
          <a:p>
            <a:pPr algn="just"/>
            <a:endParaRPr lang="fr-FR" sz="1100" dirty="0">
              <a:latin typeface="Montserrat Light" panose="00000400000000000000" pitchFamily="2" charset="0"/>
            </a:endParaRPr>
          </a:p>
          <a:p>
            <a:pPr algn="just"/>
            <a:r>
              <a:rPr lang="fr-FR" sz="1100" dirty="0">
                <a:latin typeface="Montserrat Light" panose="00000400000000000000" pitchFamily="2" charset="0"/>
              </a:rPr>
              <a:t> Le club propose également un accompagnement pour les adultes, que ce soit au sein de sa petite équipe déjà aguerrie de compétiteurs Maîtres, ou plutôt en pratique loisirs. </a:t>
            </a:r>
          </a:p>
          <a:p>
            <a:pPr algn="just"/>
            <a:endParaRPr lang="fr-FR" sz="1100" dirty="0">
              <a:latin typeface="Montserrat Light" panose="00000400000000000000" pitchFamily="2" charset="0"/>
            </a:endParaRPr>
          </a:p>
          <a:p>
            <a:pPr algn="just"/>
            <a:r>
              <a:rPr lang="fr-FR" sz="1100" dirty="0">
                <a:latin typeface="Montserrat Light" panose="00000400000000000000" pitchFamily="2" charset="0"/>
              </a:rPr>
              <a:t>En-dehors de l’école de natation, il est possible de rejoindre le club du Sundgau Natation en cours d’année. Alors mouillez-vous ! </a:t>
            </a:r>
          </a:p>
          <a:p>
            <a:pPr algn="just"/>
            <a:endParaRPr lang="fr-FR" sz="1100" dirty="0">
              <a:latin typeface="Montserrat Light" panose="00000400000000000000" pitchFamily="2" charset="0"/>
            </a:endParaRPr>
          </a:p>
          <a:p>
            <a:pPr algn="just"/>
            <a:r>
              <a:rPr lang="fr-FR" sz="1100" dirty="0">
                <a:latin typeface="Montserrat Light" panose="00000400000000000000" pitchFamily="2" charset="0"/>
              </a:rPr>
              <a:t>Retrouvez toutes les informations sur le site du club: </a:t>
            </a:r>
            <a:r>
              <a:rPr lang="fr-FR" sz="1100" dirty="0">
                <a:solidFill>
                  <a:srgbClr val="3586C7"/>
                </a:solidFill>
                <a:latin typeface="Montserrat Light" panose="00000400000000000000" pitchFamily="2" charset="0"/>
              </a:rPr>
              <a:t>https://sundgau-natation.fr</a:t>
            </a:r>
            <a:endParaRPr lang="fr-FR" sz="1100" dirty="0">
              <a:solidFill>
                <a:srgbClr val="3586C7"/>
              </a:solidFill>
              <a:effectLst/>
              <a:latin typeface="Montserrat Light" panose="00000400000000000000" pitchFamily="2" charset="0"/>
              <a:ea typeface="Times New Roman" panose="02020603050405020304" pitchFamily="18" charset="0"/>
            </a:endParaRPr>
          </a:p>
        </p:txBody>
      </p:sp>
      <p:pic>
        <p:nvPicPr>
          <p:cNvPr id="5" name="Image 4">
            <a:extLst>
              <a:ext uri="{FF2B5EF4-FFF2-40B4-BE49-F238E27FC236}">
                <a16:creationId xmlns:a16="http://schemas.microsoft.com/office/drawing/2014/main" id="{B5742108-55C5-74A1-F5E1-5436AB54F04D}"/>
              </a:ext>
            </a:extLst>
          </p:cNvPr>
          <p:cNvPicPr>
            <a:picLocks noChangeAspect="1"/>
          </p:cNvPicPr>
          <p:nvPr/>
        </p:nvPicPr>
        <p:blipFill>
          <a:blip r:embed="rId3"/>
          <a:stretch>
            <a:fillRect/>
          </a:stretch>
        </p:blipFill>
        <p:spPr>
          <a:xfrm>
            <a:off x="1304814" y="1229043"/>
            <a:ext cx="4410691" cy="2086266"/>
          </a:xfrm>
          <a:prstGeom prst="rect">
            <a:avLst/>
          </a:prstGeom>
        </p:spPr>
      </p:pic>
      <p:sp>
        <p:nvSpPr>
          <p:cNvPr id="6" name="Espace réservé du numéro de diapositive 5">
            <a:extLst>
              <a:ext uri="{FF2B5EF4-FFF2-40B4-BE49-F238E27FC236}">
                <a16:creationId xmlns:a16="http://schemas.microsoft.com/office/drawing/2014/main" id="{1F0A64E1-058E-D08F-E781-39956056D1AF}"/>
              </a:ext>
            </a:extLst>
          </p:cNvPr>
          <p:cNvSpPr>
            <a:spLocks noGrp="1"/>
          </p:cNvSpPr>
          <p:nvPr>
            <p:ph type="sldNum" sz="quarter" idx="12"/>
          </p:nvPr>
        </p:nvSpPr>
        <p:spPr/>
        <p:txBody>
          <a:bodyPr/>
          <a:lstStyle/>
          <a:p>
            <a:fld id="{2E67613E-4E5F-4999-83B4-3D4D7D29E623}" type="slidenum">
              <a:rPr lang="fr-FR" smtClean="0"/>
              <a:t>15</a:t>
            </a:fld>
            <a:endParaRPr lang="fr-FR"/>
          </a:p>
        </p:txBody>
      </p:sp>
    </p:spTree>
    <p:extLst>
      <p:ext uri="{BB962C8B-B14F-4D97-AF65-F5344CB8AC3E}">
        <p14:creationId xmlns:p14="http://schemas.microsoft.com/office/powerpoint/2010/main" val="1406755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9A0D83B-CEC9-BF34-6928-F110C62A9268}"/>
              </a:ext>
            </a:extLst>
          </p:cNvPr>
          <p:cNvSpPr/>
          <p:nvPr/>
        </p:nvSpPr>
        <p:spPr>
          <a:xfrm>
            <a:off x="1080000" y="104485"/>
            <a:ext cx="6479675" cy="396142"/>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BE532694-98DA-189B-D40C-4EF75BB46357}"/>
              </a:ext>
            </a:extLst>
          </p:cNvPr>
          <p:cNvSpPr txBox="1"/>
          <p:nvPr/>
        </p:nvSpPr>
        <p:spPr>
          <a:xfrm>
            <a:off x="1276856" y="138266"/>
            <a:ext cx="2233304" cy="276999"/>
          </a:xfrm>
          <a:prstGeom prst="rect">
            <a:avLst/>
          </a:prstGeom>
          <a:noFill/>
        </p:spPr>
        <p:txBody>
          <a:bodyPr wrap="none" rtlCol="0" anchor="ctr">
            <a:spAutoFit/>
          </a:bodyPr>
          <a:lstStyle/>
          <a:p>
            <a:r>
              <a:rPr lang="fr-FR" sz="1200" spc="200" dirty="0">
                <a:solidFill>
                  <a:schemeClr val="bg1"/>
                </a:solidFill>
                <a:latin typeface="Montserrat ExtraBold" panose="00000900000000000000" pitchFamily="2" charset="0"/>
              </a:rPr>
              <a:t>TAGOLSHEIM INFOS</a:t>
            </a:r>
          </a:p>
        </p:txBody>
      </p:sp>
      <p:pic>
        <p:nvPicPr>
          <p:cNvPr id="19" name="object 18">
            <a:extLst>
              <a:ext uri="{FF2B5EF4-FFF2-40B4-BE49-F238E27FC236}">
                <a16:creationId xmlns:a16="http://schemas.microsoft.com/office/drawing/2014/main" id="{F9B7B629-7511-0A96-26C4-E8359D47B02F}"/>
              </a:ext>
            </a:extLst>
          </p:cNvPr>
          <p:cNvPicPr/>
          <p:nvPr/>
        </p:nvPicPr>
        <p:blipFill>
          <a:blip r:embed="rId2" cstate="print"/>
          <a:stretch>
            <a:fillRect/>
          </a:stretch>
        </p:blipFill>
        <p:spPr>
          <a:xfrm>
            <a:off x="6220422" y="202503"/>
            <a:ext cx="595570" cy="716058"/>
          </a:xfrm>
          <a:prstGeom prst="rect">
            <a:avLst/>
          </a:prstGeom>
        </p:spPr>
      </p:pic>
      <p:sp>
        <p:nvSpPr>
          <p:cNvPr id="2" name="Rectangle 1">
            <a:extLst>
              <a:ext uri="{FF2B5EF4-FFF2-40B4-BE49-F238E27FC236}">
                <a16:creationId xmlns:a16="http://schemas.microsoft.com/office/drawing/2014/main" id="{529FE974-6B15-DBE3-EA6B-F38C668439FE}"/>
              </a:ext>
            </a:extLst>
          </p:cNvPr>
          <p:cNvSpPr/>
          <p:nvPr/>
        </p:nvSpPr>
        <p:spPr>
          <a:xfrm>
            <a:off x="188089" y="624207"/>
            <a:ext cx="3744146" cy="376757"/>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dirty="0">
              <a:latin typeface="Montserrat ExtraBold" panose="00000900000000000000" pitchFamily="2" charset="0"/>
            </a:endParaRPr>
          </a:p>
          <a:p>
            <a:r>
              <a:rPr lang="fr-FR" dirty="0">
                <a:latin typeface="Montserrat ExtraBold" panose="00000900000000000000" pitchFamily="2" charset="0"/>
              </a:rPr>
              <a:t>TENNIS  CLUB</a:t>
            </a:r>
          </a:p>
          <a:p>
            <a:endParaRPr lang="fr-FR" dirty="0">
              <a:latin typeface="Montserrat ExtraBold" panose="00000900000000000000" pitchFamily="2" charset="0"/>
            </a:endParaRPr>
          </a:p>
        </p:txBody>
      </p:sp>
      <p:sp>
        <p:nvSpPr>
          <p:cNvPr id="28" name="AutoShape 6" descr="Blank Film Frame Stock Illustration Image Frame Film Vector ...">
            <a:extLst>
              <a:ext uri="{FF2B5EF4-FFF2-40B4-BE49-F238E27FC236}">
                <a16:creationId xmlns:a16="http://schemas.microsoft.com/office/drawing/2014/main" id="{9FCACF9F-424F-64D3-E417-65CFDF8BF350}"/>
              </a:ext>
            </a:extLst>
          </p:cNvPr>
          <p:cNvSpPr>
            <a:spLocks noChangeAspect="1" noChangeArrowheads="1"/>
          </p:cNvSpPr>
          <p:nvPr/>
        </p:nvSpPr>
        <p:spPr bwMode="auto">
          <a:xfrm>
            <a:off x="3627437" y="519350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Rectangle 11">
            <a:extLst>
              <a:ext uri="{FF2B5EF4-FFF2-40B4-BE49-F238E27FC236}">
                <a16:creationId xmlns:a16="http://schemas.microsoft.com/office/drawing/2014/main" id="{F7B6359A-2B82-01F4-AB05-6E5FBA192DA0}"/>
              </a:ext>
            </a:extLst>
          </p:cNvPr>
          <p:cNvSpPr>
            <a:spLocks noChangeArrowheads="1"/>
          </p:cNvSpPr>
          <p:nvPr/>
        </p:nvSpPr>
        <p:spPr bwMode="auto">
          <a:xfrm>
            <a:off x="0" y="0"/>
            <a:ext cx="7559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056" tIns="457056" rIns="457056" bIns="457056" numCol="1" anchor="ctr" anchorCtr="0" compatLnSpc="1">
            <a:prstTxWarp prst="textNoShape">
              <a:avLst/>
            </a:prstTxWarp>
            <a:spAutoFit/>
          </a:bodyPr>
          <a:lstStyle/>
          <a:p>
            <a:endParaRPr lang="fr-FR"/>
          </a:p>
        </p:txBody>
      </p:sp>
      <p:sp>
        <p:nvSpPr>
          <p:cNvPr id="12" name="Rectangle 13">
            <a:extLst>
              <a:ext uri="{FF2B5EF4-FFF2-40B4-BE49-F238E27FC236}">
                <a16:creationId xmlns:a16="http://schemas.microsoft.com/office/drawing/2014/main" id="{FECF9C02-1782-B42D-5DF4-4A10AD0F2320}"/>
              </a:ext>
            </a:extLst>
          </p:cNvPr>
          <p:cNvSpPr>
            <a:spLocks noChangeArrowheads="1"/>
          </p:cNvSpPr>
          <p:nvPr/>
        </p:nvSpPr>
        <p:spPr bwMode="auto">
          <a:xfrm>
            <a:off x="-208316" y="6139292"/>
            <a:ext cx="7976305" cy="1353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056" tIns="457056" rIns="457056" bIns="457056" numCol="1" anchor="ctr" anchorCtr="0" compatLnSpc="1">
            <a:prstTxWarp prst="textNoShape">
              <a:avLst/>
            </a:prstTxWarp>
            <a:spAutoFit/>
          </a:bodyPr>
          <a:lstStyle>
            <a:lvl1pPr indent="457200"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1pPr>
            <a:lvl2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2pPr>
            <a:lvl3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3pPr>
            <a:lvl4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4pPr>
            <a:lvl5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5pPr>
            <a:lvl6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6pPr>
            <a:lvl7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7pPr>
            <a:lvl8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8pPr>
            <a:lvl9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9pPr>
          </a:lstStyle>
          <a:p>
            <a:br>
              <a:rPr lang="fr-FR" sz="1400" dirty="0">
                <a:latin typeface="Montserrat Light" panose="00000400000000000000" pitchFamily="2" charset="0"/>
              </a:rPr>
            </a:br>
            <a:endParaRPr kumimoji="0" lang="fr-FR" altLang="fr-FR" sz="1400" b="0" i="0" u="none" strike="noStrike" cap="none" normalizeH="0" baseline="0" dirty="0">
              <a:ln>
                <a:noFill/>
              </a:ln>
              <a:solidFill>
                <a:srgbClr val="002060"/>
              </a:solidFill>
              <a:effectLst/>
              <a:latin typeface="Montserrat Light" panose="00000400000000000000" pitchFamily="2" charset="0"/>
              <a:ea typeface="Helvetica" panose="020B0604020202020204" pitchFamily="34" charset="0"/>
              <a:sym typeface="Webdings" panose="05030102010509060703" pitchFamily="18" charset="2"/>
            </a:endParaRPr>
          </a:p>
        </p:txBody>
      </p:sp>
      <p:sp>
        <p:nvSpPr>
          <p:cNvPr id="3" name="ZoneTexte 2">
            <a:extLst>
              <a:ext uri="{FF2B5EF4-FFF2-40B4-BE49-F238E27FC236}">
                <a16:creationId xmlns:a16="http://schemas.microsoft.com/office/drawing/2014/main" id="{7DBD3616-FEEE-180B-9156-AA171115AAA8}"/>
              </a:ext>
            </a:extLst>
          </p:cNvPr>
          <p:cNvSpPr txBox="1"/>
          <p:nvPr/>
        </p:nvSpPr>
        <p:spPr>
          <a:xfrm>
            <a:off x="150263" y="1593899"/>
            <a:ext cx="7150606" cy="5974521"/>
          </a:xfrm>
          <a:prstGeom prst="rect">
            <a:avLst/>
          </a:prstGeom>
          <a:noFill/>
        </p:spPr>
        <p:txBody>
          <a:bodyPr wrap="square" rtlCol="0">
            <a:spAutoFit/>
          </a:bodyPr>
          <a:lstStyle/>
          <a:p>
            <a:pPr algn="just">
              <a:lnSpc>
                <a:spcPct val="107000"/>
              </a:lnSpc>
              <a:spcAft>
                <a:spcPts val="800"/>
              </a:spcAft>
            </a:pPr>
            <a:r>
              <a:rPr lang="fr-CH" sz="1100" kern="100" spc="75" dirty="0">
                <a:effectLst/>
                <a:latin typeface="Montserrat Light" panose="00000400000000000000" pitchFamily="2" charset="0"/>
                <a:ea typeface="Times New Roman" panose="02020603050405020304" pitchFamily="18" charset="0"/>
                <a:cs typeface="Times New Roman" panose="02020603050405020304" pitchFamily="18" charset="0"/>
              </a:rPr>
              <a:t>La saison 2023 du tennis club d’Illfurth s’est achevée avec un nombre de 140 licenciés, qui se rapproche des meilleures années post-covid.</a:t>
            </a:r>
            <a:endParaRPr lang="fr-FR" sz="1100" kern="100" spc="75" dirty="0">
              <a:effectLst/>
              <a:latin typeface="Montserrat Light" panose="00000400000000000000" pitchFamily="2" charset="0"/>
              <a:ea typeface="Times New Roman" panose="02020603050405020304" pitchFamily="18" charset="0"/>
              <a:cs typeface="Times New Roman" panose="02020603050405020304" pitchFamily="18" charset="0"/>
            </a:endParaRPr>
          </a:p>
          <a:p>
            <a:pPr algn="just">
              <a:lnSpc>
                <a:spcPct val="107000"/>
              </a:lnSpc>
              <a:spcAft>
                <a:spcPts val="800"/>
              </a:spcAft>
            </a:pPr>
            <a:r>
              <a:rPr lang="fr-CH" sz="1100" kern="100" dirty="0">
                <a:effectLst/>
                <a:latin typeface="Montserrat Light" panose="00000400000000000000" pitchFamily="2" charset="0"/>
                <a:ea typeface="Calibri" panose="020F0502020204030204" pitchFamily="34" charset="0"/>
              </a:rPr>
              <a:t>L’école de tennis a tourné à plein régime tout au long de l’année avec une cinquantaine de jeunes profitant des cours dispensés par les deux moniteurs diplômés du club. Cela a permis d’engager 4 équipes en championnat par équipe. Les filles 15/18 ans ont remporté le titre de championnes du Haut-Rhin.</a:t>
            </a:r>
            <a:endParaRPr lang="fr-FR" sz="1100" kern="100" dirty="0">
              <a:effectLst/>
              <a:latin typeface="Montserrat Light" panose="00000400000000000000" pitchFamily="2" charset="0"/>
              <a:ea typeface="Calibri" panose="020F0502020204030204" pitchFamily="34" charset="0"/>
            </a:endParaRPr>
          </a:p>
          <a:p>
            <a:pPr algn="just">
              <a:lnSpc>
                <a:spcPct val="107000"/>
              </a:lnSpc>
              <a:spcAft>
                <a:spcPts val="800"/>
              </a:spcAft>
            </a:pPr>
            <a:r>
              <a:rPr lang="fr-CH" sz="1100" kern="100" dirty="0">
                <a:effectLst/>
                <a:latin typeface="Montserrat Light" panose="00000400000000000000" pitchFamily="2" charset="0"/>
                <a:ea typeface="Calibri" panose="020F0502020204030204" pitchFamily="34" charset="0"/>
              </a:rPr>
              <a:t>On peut féliciter la progression de plusieurs jeunes cette saison : Noémy Schrapp classée 30, Charlotte Dreyer 30/1 ou encore Lucien Moutier 30/2.</a:t>
            </a:r>
            <a:endParaRPr lang="fr-FR" sz="1100" kern="100" dirty="0">
              <a:effectLst/>
              <a:latin typeface="Montserrat Light" panose="00000400000000000000" pitchFamily="2" charset="0"/>
              <a:ea typeface="Calibri" panose="020F0502020204030204" pitchFamily="34" charset="0"/>
            </a:endParaRPr>
          </a:p>
          <a:p>
            <a:pPr algn="just">
              <a:lnSpc>
                <a:spcPct val="107000"/>
              </a:lnSpc>
              <a:spcAft>
                <a:spcPts val="800"/>
              </a:spcAft>
            </a:pPr>
            <a:r>
              <a:rPr lang="fr-CH" sz="1100" kern="100" dirty="0">
                <a:effectLst/>
                <a:latin typeface="Montserrat Light" panose="00000400000000000000" pitchFamily="2" charset="0"/>
                <a:ea typeface="Calibri" panose="020F0502020204030204" pitchFamily="34" charset="0"/>
              </a:rPr>
              <a:t>Chez les adultes, 13 équipes ont été engagées cette saison (5 vétérans en septembre, 3 séniors en hiver et 5 séniors au printemps). Les excellents résultats obtenus font du club un des meilleurs d’Alsace avec ces infrastructures (deux cours extérieurs, un cours couvert). Le meilleur joueur, Guillaume Schrapp, est classé 15/1 et la meilleure joueuse, Florence Chibout, 15/5.</a:t>
            </a:r>
            <a:endParaRPr lang="fr-FR" sz="1100" kern="100" dirty="0">
              <a:effectLst/>
              <a:latin typeface="Montserrat Light" panose="00000400000000000000" pitchFamily="2" charset="0"/>
              <a:ea typeface="Calibri" panose="020F0502020204030204" pitchFamily="34" charset="0"/>
            </a:endParaRPr>
          </a:p>
          <a:p>
            <a:pPr algn="just">
              <a:lnSpc>
                <a:spcPct val="107000"/>
              </a:lnSpc>
              <a:spcAft>
                <a:spcPts val="800"/>
              </a:spcAft>
            </a:pPr>
            <a:r>
              <a:rPr lang="fr-CH" sz="1100" kern="100" dirty="0">
                <a:effectLst/>
                <a:latin typeface="Montserrat Light" panose="00000400000000000000" pitchFamily="2" charset="0"/>
                <a:ea typeface="Calibri" panose="020F0502020204030204" pitchFamily="34" charset="0"/>
              </a:rPr>
              <a:t>La convention signée avec l’école de Tagolsheim en 2022 a été prolongée et étendue à l’école de Walheim. Cette initiative a permis à une 40aine d’écoliers de venir découvrir le tennis avec les moniteurs du club, un moment très apprécié par les deux parties. La Convention sera poursuivie pour cette nouvelle saison.</a:t>
            </a:r>
            <a:endParaRPr lang="fr-FR" sz="1100" kern="100" dirty="0">
              <a:effectLst/>
              <a:latin typeface="Montserrat Light" panose="00000400000000000000" pitchFamily="2" charset="0"/>
              <a:ea typeface="Calibri" panose="020F0502020204030204" pitchFamily="34" charset="0"/>
            </a:endParaRPr>
          </a:p>
          <a:p>
            <a:pPr algn="just">
              <a:lnSpc>
                <a:spcPct val="107000"/>
              </a:lnSpc>
              <a:spcAft>
                <a:spcPts val="800"/>
              </a:spcAft>
            </a:pPr>
            <a:r>
              <a:rPr lang="fr-CH" sz="1100" kern="100" dirty="0">
                <a:effectLst/>
                <a:latin typeface="Montserrat Light" panose="00000400000000000000" pitchFamily="2" charset="0"/>
                <a:ea typeface="Calibri" panose="020F0502020204030204" pitchFamily="34" charset="0"/>
              </a:rPr>
              <a:t>Le traditionnel tournoi open annuel a eu lieu au printemps, sous une chaleur étouffante qui devient la norme à cette période chaque année. 96 joueurs (tournoi complet) issus de 26 différents clubs se sont affrontés dans la bonne humeur pendant deux semaines. De nombreuses soirées ont été organisées par le comité, avec un franc succès.</a:t>
            </a:r>
            <a:endParaRPr lang="fr-FR" sz="1100" kern="100" dirty="0">
              <a:effectLst/>
              <a:latin typeface="Montserrat Light" panose="00000400000000000000" pitchFamily="2" charset="0"/>
              <a:ea typeface="Calibri" panose="020F0502020204030204" pitchFamily="34" charset="0"/>
            </a:endParaRPr>
          </a:p>
          <a:p>
            <a:pPr algn="just">
              <a:lnSpc>
                <a:spcPct val="107000"/>
              </a:lnSpc>
              <a:spcAft>
                <a:spcPts val="800"/>
              </a:spcAft>
            </a:pPr>
            <a:r>
              <a:rPr lang="fr-CH" sz="1100" kern="100" dirty="0">
                <a:effectLst/>
                <a:latin typeface="Montserrat Light" panose="00000400000000000000" pitchFamily="2" charset="0"/>
                <a:ea typeface="Calibri" panose="020F0502020204030204" pitchFamily="34" charset="0"/>
              </a:rPr>
              <a:t>A souligner les résultats de certains locaux : la place de finaliste de Florence Chibout dans le tableau féminin, la victoire de Philippe Asmus dans la catégorie +45 ou encore la place de demi-finaliste du tableau masculin du président Maxime Schrapp, devenu papa entre deux de ces matchs.</a:t>
            </a:r>
            <a:endParaRPr lang="fr-FR" sz="1100" kern="100" dirty="0">
              <a:effectLst/>
              <a:latin typeface="Montserrat Light" panose="00000400000000000000" pitchFamily="2" charset="0"/>
              <a:ea typeface="Calibri" panose="020F0502020204030204" pitchFamily="34" charset="0"/>
            </a:endParaRPr>
          </a:p>
          <a:p>
            <a:pPr algn="just">
              <a:lnSpc>
                <a:spcPct val="107000"/>
              </a:lnSpc>
              <a:spcAft>
                <a:spcPts val="800"/>
              </a:spcAft>
            </a:pPr>
            <a:r>
              <a:rPr lang="fr-CH" sz="1100" kern="100" dirty="0">
                <a:effectLst/>
                <a:latin typeface="Montserrat Light" panose="00000400000000000000" pitchFamily="2" charset="0"/>
                <a:ea typeface="Calibri" panose="020F0502020204030204" pitchFamily="34" charset="0"/>
              </a:rPr>
              <a:t>Le tournoi sera à nouveau au calendrier cette saison, du 7 au 23 juin 2024.</a:t>
            </a:r>
            <a:endParaRPr lang="fr-FR" sz="1100" kern="100" dirty="0">
              <a:effectLst/>
              <a:latin typeface="Montserrat Light" panose="00000400000000000000" pitchFamily="2" charset="0"/>
              <a:ea typeface="Calibri" panose="020F0502020204030204" pitchFamily="34" charset="0"/>
            </a:endParaRPr>
          </a:p>
          <a:p>
            <a:pPr algn="just">
              <a:lnSpc>
                <a:spcPct val="107000"/>
              </a:lnSpc>
              <a:spcAft>
                <a:spcPts val="800"/>
              </a:spcAft>
            </a:pPr>
            <a:r>
              <a:rPr lang="fr-CH" sz="1100" kern="100" dirty="0">
                <a:effectLst/>
                <a:latin typeface="Montserrat Light" panose="00000400000000000000" pitchFamily="2" charset="0"/>
                <a:ea typeface="Calibri" panose="020F0502020204030204" pitchFamily="34" charset="0"/>
              </a:rPr>
              <a:t>Du côté des projets, le comité est en discussion avec la Communauté des Communes du Sundgau pour équiper les terrains extérieurs d’un éclairage LED. Ce projet, dont le club a proposé le financement, permettrait de profiter des terrains extérieurs sur une plus large période pendant l’année ainsi lors de la tombée de la nuit. </a:t>
            </a:r>
            <a:endParaRPr lang="fr-FR" sz="1100" kern="100" dirty="0">
              <a:effectLst/>
              <a:latin typeface="Montserrat Light" panose="00000400000000000000" pitchFamily="2" charset="0"/>
              <a:ea typeface="Calibri" panose="020F0502020204030204" pitchFamily="34" charset="0"/>
            </a:endParaRPr>
          </a:p>
        </p:txBody>
      </p:sp>
      <p:pic>
        <p:nvPicPr>
          <p:cNvPr id="4" name="Picture 1" descr="A tennis rackets and ball&#10;&#10;Description automatically generated">
            <a:extLst>
              <a:ext uri="{FF2B5EF4-FFF2-40B4-BE49-F238E27FC236}">
                <a16:creationId xmlns:a16="http://schemas.microsoft.com/office/drawing/2014/main" id="{5759E118-CF56-86D2-C089-CC77951F26C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6030" y="666700"/>
            <a:ext cx="877271" cy="877271"/>
          </a:xfrm>
          <a:prstGeom prst="rect">
            <a:avLst/>
          </a:prstGeom>
          <a:noFill/>
          <a:ln>
            <a:noFill/>
          </a:ln>
        </p:spPr>
      </p:pic>
      <p:sp>
        <p:nvSpPr>
          <p:cNvPr id="7" name="ZoneTexte 6">
            <a:extLst>
              <a:ext uri="{FF2B5EF4-FFF2-40B4-BE49-F238E27FC236}">
                <a16:creationId xmlns:a16="http://schemas.microsoft.com/office/drawing/2014/main" id="{EF780BE3-7D30-C4CE-655E-D144A6A2DDE8}"/>
              </a:ext>
            </a:extLst>
          </p:cNvPr>
          <p:cNvSpPr txBox="1"/>
          <p:nvPr/>
        </p:nvSpPr>
        <p:spPr>
          <a:xfrm>
            <a:off x="112437" y="7511307"/>
            <a:ext cx="7150606" cy="430887"/>
          </a:xfrm>
          <a:prstGeom prst="rect">
            <a:avLst/>
          </a:prstGeom>
          <a:noFill/>
        </p:spPr>
        <p:txBody>
          <a:bodyPr wrap="square">
            <a:spAutoFit/>
          </a:bodyPr>
          <a:lstStyle/>
          <a:p>
            <a:r>
              <a:rPr lang="fr-FR" sz="1100" dirty="0">
                <a:latin typeface="Montserrat Light" panose="00000400000000000000" pitchFamily="2" charset="0"/>
              </a:rPr>
              <a:t>Pour plus de renseignements, contacter le Président de l’Association par mail </a:t>
            </a:r>
            <a:r>
              <a:rPr lang="fr-FR" sz="1100" dirty="0">
                <a:solidFill>
                  <a:schemeClr val="accent1">
                    <a:lumMod val="75000"/>
                  </a:schemeClr>
                </a:solidFill>
                <a:latin typeface="Montserrat Light" panose="00000400000000000000" pitchFamily="2" charset="0"/>
              </a:rPr>
              <a:t>maxime.schrapp@yahoo.fr</a:t>
            </a:r>
          </a:p>
        </p:txBody>
      </p:sp>
      <p:pic>
        <p:nvPicPr>
          <p:cNvPr id="9" name="Image 8">
            <a:extLst>
              <a:ext uri="{FF2B5EF4-FFF2-40B4-BE49-F238E27FC236}">
                <a16:creationId xmlns:a16="http://schemas.microsoft.com/office/drawing/2014/main" id="{16F349F5-B036-FFA8-3989-570C9823F2AD}"/>
              </a:ext>
            </a:extLst>
          </p:cNvPr>
          <p:cNvPicPr>
            <a:picLocks noChangeAspect="1"/>
          </p:cNvPicPr>
          <p:nvPr/>
        </p:nvPicPr>
        <p:blipFill>
          <a:blip r:embed="rId4"/>
          <a:stretch>
            <a:fillRect/>
          </a:stretch>
        </p:blipFill>
        <p:spPr>
          <a:xfrm>
            <a:off x="188089" y="7981670"/>
            <a:ext cx="7066835" cy="2043443"/>
          </a:xfrm>
          <a:prstGeom prst="rect">
            <a:avLst/>
          </a:prstGeom>
        </p:spPr>
      </p:pic>
      <p:sp>
        <p:nvSpPr>
          <p:cNvPr id="6" name="Espace réservé du numéro de diapositive 5">
            <a:extLst>
              <a:ext uri="{FF2B5EF4-FFF2-40B4-BE49-F238E27FC236}">
                <a16:creationId xmlns:a16="http://schemas.microsoft.com/office/drawing/2014/main" id="{A9C21B9F-53B0-15DD-F66E-7D68CEBCBA1F}"/>
              </a:ext>
            </a:extLst>
          </p:cNvPr>
          <p:cNvSpPr>
            <a:spLocks noGrp="1"/>
          </p:cNvSpPr>
          <p:nvPr>
            <p:ph type="sldNum" sz="quarter" idx="12"/>
          </p:nvPr>
        </p:nvSpPr>
        <p:spPr/>
        <p:txBody>
          <a:bodyPr/>
          <a:lstStyle/>
          <a:p>
            <a:fld id="{2E67613E-4E5F-4999-83B4-3D4D7D29E623}" type="slidenum">
              <a:rPr lang="fr-FR" smtClean="0"/>
              <a:t>16</a:t>
            </a:fld>
            <a:endParaRPr lang="fr-FR"/>
          </a:p>
        </p:txBody>
      </p:sp>
    </p:spTree>
    <p:extLst>
      <p:ext uri="{BB962C8B-B14F-4D97-AF65-F5344CB8AC3E}">
        <p14:creationId xmlns:p14="http://schemas.microsoft.com/office/powerpoint/2010/main" val="4215782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ACF00-B970-D2B5-8F0E-38DAEC45A102}"/>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D1BDC259-7DCE-003F-225A-4B2AF160A492}"/>
              </a:ext>
            </a:extLst>
          </p:cNvPr>
          <p:cNvSpPr/>
          <p:nvPr/>
        </p:nvSpPr>
        <p:spPr>
          <a:xfrm>
            <a:off x="1080000" y="104485"/>
            <a:ext cx="6479675" cy="396142"/>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A2DA858E-6450-41D0-3055-9886D58B1AD9}"/>
              </a:ext>
            </a:extLst>
          </p:cNvPr>
          <p:cNvSpPr txBox="1"/>
          <p:nvPr/>
        </p:nvSpPr>
        <p:spPr>
          <a:xfrm>
            <a:off x="1276856" y="138266"/>
            <a:ext cx="2233304" cy="276999"/>
          </a:xfrm>
          <a:prstGeom prst="rect">
            <a:avLst/>
          </a:prstGeom>
          <a:noFill/>
        </p:spPr>
        <p:txBody>
          <a:bodyPr wrap="none" rtlCol="0" anchor="ctr">
            <a:spAutoFit/>
          </a:bodyPr>
          <a:lstStyle/>
          <a:p>
            <a:r>
              <a:rPr lang="fr-FR" sz="1200" spc="200" dirty="0">
                <a:solidFill>
                  <a:schemeClr val="bg1"/>
                </a:solidFill>
                <a:latin typeface="Montserrat ExtraBold" panose="00000900000000000000" pitchFamily="2" charset="0"/>
              </a:rPr>
              <a:t>TAGOLSHEIM INFOS</a:t>
            </a:r>
          </a:p>
        </p:txBody>
      </p:sp>
      <p:pic>
        <p:nvPicPr>
          <p:cNvPr id="19" name="object 18">
            <a:extLst>
              <a:ext uri="{FF2B5EF4-FFF2-40B4-BE49-F238E27FC236}">
                <a16:creationId xmlns:a16="http://schemas.microsoft.com/office/drawing/2014/main" id="{B501E1C6-CA9B-F94E-8675-4A8C64CA01E6}"/>
              </a:ext>
            </a:extLst>
          </p:cNvPr>
          <p:cNvPicPr/>
          <p:nvPr/>
        </p:nvPicPr>
        <p:blipFill>
          <a:blip r:embed="rId2" cstate="print"/>
          <a:stretch>
            <a:fillRect/>
          </a:stretch>
        </p:blipFill>
        <p:spPr>
          <a:xfrm>
            <a:off x="6220422" y="202503"/>
            <a:ext cx="595570" cy="716058"/>
          </a:xfrm>
          <a:prstGeom prst="rect">
            <a:avLst/>
          </a:prstGeom>
        </p:spPr>
      </p:pic>
      <p:sp>
        <p:nvSpPr>
          <p:cNvPr id="2" name="Rectangle 1">
            <a:extLst>
              <a:ext uri="{FF2B5EF4-FFF2-40B4-BE49-F238E27FC236}">
                <a16:creationId xmlns:a16="http://schemas.microsoft.com/office/drawing/2014/main" id="{A5B6BC22-621A-FBA9-6529-994B5224B6B8}"/>
              </a:ext>
            </a:extLst>
          </p:cNvPr>
          <p:cNvSpPr/>
          <p:nvPr/>
        </p:nvSpPr>
        <p:spPr>
          <a:xfrm>
            <a:off x="191339" y="888472"/>
            <a:ext cx="5542533" cy="296304"/>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dirty="0">
              <a:latin typeface="Montserrat ExtraBold" panose="00000900000000000000" pitchFamily="2" charset="0"/>
            </a:endParaRPr>
          </a:p>
          <a:p>
            <a:r>
              <a:rPr lang="fr-FR" dirty="0">
                <a:latin typeface="Montserrat ExtraBold" panose="00000900000000000000" pitchFamily="2" charset="0"/>
              </a:rPr>
              <a:t>SOMMAIRE</a:t>
            </a:r>
          </a:p>
          <a:p>
            <a:endParaRPr lang="fr-FR" dirty="0">
              <a:latin typeface="Montserrat ExtraBold" panose="00000900000000000000" pitchFamily="2" charset="0"/>
            </a:endParaRPr>
          </a:p>
        </p:txBody>
      </p:sp>
      <p:sp>
        <p:nvSpPr>
          <p:cNvPr id="28" name="AutoShape 6" descr="Blank Film Frame Stock Illustration Image Frame Film Vector ...">
            <a:extLst>
              <a:ext uri="{FF2B5EF4-FFF2-40B4-BE49-F238E27FC236}">
                <a16:creationId xmlns:a16="http://schemas.microsoft.com/office/drawing/2014/main" id="{9F6F19B0-8702-90BE-0BAC-F6B796B21101}"/>
              </a:ext>
            </a:extLst>
          </p:cNvPr>
          <p:cNvSpPr>
            <a:spLocks noChangeAspect="1" noChangeArrowheads="1"/>
          </p:cNvSpPr>
          <p:nvPr/>
        </p:nvSpPr>
        <p:spPr bwMode="auto">
          <a:xfrm>
            <a:off x="3627437" y="519350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Rectangle 11">
            <a:extLst>
              <a:ext uri="{FF2B5EF4-FFF2-40B4-BE49-F238E27FC236}">
                <a16:creationId xmlns:a16="http://schemas.microsoft.com/office/drawing/2014/main" id="{ED58A031-5C28-DF87-97DE-77276C47B3A1}"/>
              </a:ext>
            </a:extLst>
          </p:cNvPr>
          <p:cNvSpPr>
            <a:spLocks noChangeArrowheads="1"/>
          </p:cNvSpPr>
          <p:nvPr/>
        </p:nvSpPr>
        <p:spPr bwMode="auto">
          <a:xfrm>
            <a:off x="0" y="0"/>
            <a:ext cx="7559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056" tIns="457056" rIns="457056" bIns="457056" numCol="1" anchor="ctr" anchorCtr="0" compatLnSpc="1">
            <a:prstTxWarp prst="textNoShape">
              <a:avLst/>
            </a:prstTxWarp>
            <a:spAutoFit/>
          </a:bodyPr>
          <a:lstStyle/>
          <a:p>
            <a:endParaRPr lang="fr-FR"/>
          </a:p>
        </p:txBody>
      </p:sp>
      <p:sp>
        <p:nvSpPr>
          <p:cNvPr id="12" name="Rectangle 13">
            <a:extLst>
              <a:ext uri="{FF2B5EF4-FFF2-40B4-BE49-F238E27FC236}">
                <a16:creationId xmlns:a16="http://schemas.microsoft.com/office/drawing/2014/main" id="{A0623BF0-FED6-04DC-8D63-AA7E80EDFA86}"/>
              </a:ext>
            </a:extLst>
          </p:cNvPr>
          <p:cNvSpPr>
            <a:spLocks noChangeArrowheads="1"/>
          </p:cNvSpPr>
          <p:nvPr/>
        </p:nvSpPr>
        <p:spPr bwMode="auto">
          <a:xfrm>
            <a:off x="-208316" y="6139292"/>
            <a:ext cx="7976305" cy="1353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056" tIns="457056" rIns="457056" bIns="457056" numCol="1" anchor="ctr" anchorCtr="0" compatLnSpc="1">
            <a:prstTxWarp prst="textNoShape">
              <a:avLst/>
            </a:prstTxWarp>
            <a:spAutoFit/>
          </a:bodyPr>
          <a:lstStyle>
            <a:lvl1pPr indent="457200"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1pPr>
            <a:lvl2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2pPr>
            <a:lvl3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3pPr>
            <a:lvl4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4pPr>
            <a:lvl5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5pPr>
            <a:lvl6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6pPr>
            <a:lvl7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7pPr>
            <a:lvl8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8pPr>
            <a:lvl9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9pPr>
          </a:lstStyle>
          <a:p>
            <a:br>
              <a:rPr lang="fr-FR" sz="1400" dirty="0">
                <a:latin typeface="Montserrat Light" panose="00000400000000000000" pitchFamily="2" charset="0"/>
              </a:rPr>
            </a:br>
            <a:endParaRPr kumimoji="0" lang="fr-FR" altLang="fr-FR" sz="1400" b="0" i="0" u="none" strike="noStrike" cap="none" normalizeH="0" baseline="0" dirty="0">
              <a:ln>
                <a:noFill/>
              </a:ln>
              <a:solidFill>
                <a:srgbClr val="002060"/>
              </a:solidFill>
              <a:effectLst/>
              <a:latin typeface="Montserrat Light" panose="00000400000000000000" pitchFamily="2" charset="0"/>
              <a:ea typeface="Helvetica" panose="020B0604020202020204" pitchFamily="34" charset="0"/>
              <a:sym typeface="Webdings" panose="05030102010509060703" pitchFamily="18" charset="2"/>
            </a:endParaRPr>
          </a:p>
        </p:txBody>
      </p:sp>
      <p:sp>
        <p:nvSpPr>
          <p:cNvPr id="3" name="ZoneTexte 2">
            <a:extLst>
              <a:ext uri="{FF2B5EF4-FFF2-40B4-BE49-F238E27FC236}">
                <a16:creationId xmlns:a16="http://schemas.microsoft.com/office/drawing/2014/main" id="{30C0C01F-CDC6-C34C-A261-CCF8667A0A9B}"/>
              </a:ext>
            </a:extLst>
          </p:cNvPr>
          <p:cNvSpPr txBox="1"/>
          <p:nvPr/>
        </p:nvSpPr>
        <p:spPr>
          <a:xfrm>
            <a:off x="191339" y="1505269"/>
            <a:ext cx="7176994" cy="1007071"/>
          </a:xfrm>
          <a:prstGeom prst="rect">
            <a:avLst/>
          </a:prstGeom>
          <a:noFill/>
        </p:spPr>
        <p:txBody>
          <a:bodyPr wrap="square" rtlCol="0">
            <a:spAutoFit/>
          </a:bodyPr>
          <a:lstStyle/>
          <a:p>
            <a:pPr algn="just">
              <a:lnSpc>
                <a:spcPct val="107000"/>
              </a:lnSpc>
            </a:pPr>
            <a:endParaRPr lang="fr-FR" sz="18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endParaRPr lang="fr-FR"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endParaRPr lang="fr-FR" sz="1000" dirty="0">
              <a:effectLst/>
              <a:latin typeface="Montserrat Light" panose="00000400000000000000" pitchFamily="2" charset="0"/>
              <a:ea typeface="Calibri" panose="020F0502020204030204" pitchFamily="34" charset="0"/>
              <a:cs typeface="Times New Roman" panose="02020603050405020304" pitchFamily="18" charset="0"/>
            </a:endParaRPr>
          </a:p>
          <a:p>
            <a:pPr>
              <a:lnSpc>
                <a:spcPct val="107000"/>
              </a:lnSpc>
              <a:spcAft>
                <a:spcPts val="800"/>
              </a:spcAft>
            </a:pP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85F99E7D-5AA7-8DC7-7D27-209DE64CBA74}"/>
              </a:ext>
            </a:extLst>
          </p:cNvPr>
          <p:cNvSpPr txBox="1"/>
          <p:nvPr/>
        </p:nvSpPr>
        <p:spPr>
          <a:xfrm>
            <a:off x="443073" y="1505269"/>
            <a:ext cx="6673526" cy="10122836"/>
          </a:xfrm>
          <a:prstGeom prst="rect">
            <a:avLst/>
          </a:prstGeom>
          <a:noFill/>
        </p:spPr>
        <p:txBody>
          <a:bodyPr wrap="square">
            <a:spAutoFit/>
          </a:bodyPr>
          <a:lstStyle/>
          <a:p>
            <a:pPr fontAlgn="base">
              <a:lnSpc>
                <a:spcPts val="1650"/>
              </a:lnSpc>
              <a:spcAft>
                <a:spcPts val="750"/>
              </a:spcAft>
            </a:pPr>
            <a:endParaRPr lang="fr-FR" sz="1400" b="1" u="sng" dirty="0">
              <a:solidFill>
                <a:srgbClr val="41444D"/>
              </a:solidFill>
              <a:latin typeface="Montserrat Light" panose="00000400000000000000" pitchFamily="2" charset="0"/>
              <a:ea typeface="Times New Roman" panose="02020603050405020304" pitchFamily="18" charset="0"/>
            </a:endParaRPr>
          </a:p>
          <a:p>
            <a:pPr fontAlgn="base">
              <a:lnSpc>
                <a:spcPts val="1650"/>
              </a:lnSpc>
              <a:spcAft>
                <a:spcPts val="750"/>
              </a:spcAft>
            </a:pPr>
            <a:r>
              <a:rPr lang="fr-FR" sz="1400" b="1" dirty="0">
                <a:solidFill>
                  <a:srgbClr val="41444D"/>
                </a:solidFill>
                <a:latin typeface="Montserrat Light" panose="00000400000000000000" pitchFamily="2" charset="0"/>
                <a:ea typeface="Times New Roman" panose="02020603050405020304" pitchFamily="18" charset="0"/>
              </a:rPr>
              <a:t>- L’association des parents d’élèves APE </a:t>
            </a:r>
            <a:r>
              <a:rPr lang="fr-FR" sz="1400" b="1" dirty="0" err="1">
                <a:solidFill>
                  <a:srgbClr val="41444D"/>
                </a:solidFill>
                <a:latin typeface="Montserrat Light" panose="00000400000000000000" pitchFamily="2" charset="0"/>
                <a:ea typeface="Times New Roman" panose="02020603050405020304" pitchFamily="18" charset="0"/>
              </a:rPr>
              <a:t>WalTag</a:t>
            </a:r>
            <a:r>
              <a:rPr lang="fr-FR" sz="1400" b="1" dirty="0">
                <a:solidFill>
                  <a:srgbClr val="41444D"/>
                </a:solidFill>
                <a:latin typeface="Montserrat Light" panose="00000400000000000000" pitchFamily="2" charset="0"/>
                <a:ea typeface="Times New Roman" panose="02020603050405020304" pitchFamily="18" charset="0"/>
              </a:rPr>
              <a:t>…………………………………………….…....4-5</a:t>
            </a:r>
          </a:p>
          <a:p>
            <a:pPr fontAlgn="base">
              <a:lnSpc>
                <a:spcPts val="1650"/>
              </a:lnSpc>
              <a:spcAft>
                <a:spcPts val="750"/>
              </a:spcAft>
            </a:pPr>
            <a:endParaRPr lang="fr-FR" sz="1400" b="1" u="sng" dirty="0">
              <a:solidFill>
                <a:srgbClr val="41444D"/>
              </a:solidFill>
              <a:latin typeface="Montserrat Light" panose="00000400000000000000" pitchFamily="2" charset="0"/>
              <a:ea typeface="Times New Roman" panose="02020603050405020304" pitchFamily="18" charset="0"/>
            </a:endParaRPr>
          </a:p>
          <a:p>
            <a:pPr fontAlgn="base">
              <a:lnSpc>
                <a:spcPts val="1650"/>
              </a:lnSpc>
              <a:spcAft>
                <a:spcPts val="750"/>
              </a:spcAft>
            </a:pPr>
            <a:r>
              <a:rPr lang="fr-FR" sz="1400" b="1" dirty="0">
                <a:solidFill>
                  <a:srgbClr val="41444D"/>
                </a:solidFill>
                <a:latin typeface="Montserrat Light" panose="00000400000000000000" pitchFamily="2" charset="0"/>
                <a:ea typeface="Times New Roman" panose="02020603050405020304" pitchFamily="18" charset="0"/>
              </a:rPr>
              <a:t>- L’association de pêche………………………………………………………………………………………………….……6</a:t>
            </a:r>
          </a:p>
          <a:p>
            <a:pPr fontAlgn="base">
              <a:lnSpc>
                <a:spcPts val="1650"/>
              </a:lnSpc>
              <a:spcAft>
                <a:spcPts val="750"/>
              </a:spcAft>
            </a:pPr>
            <a:endParaRPr lang="fr-FR" sz="1400" b="1" u="sng" dirty="0">
              <a:solidFill>
                <a:srgbClr val="41444D"/>
              </a:solidFill>
              <a:latin typeface="Montserrat Light" panose="00000400000000000000" pitchFamily="2" charset="0"/>
              <a:ea typeface="Times New Roman" panose="02020603050405020304" pitchFamily="18" charset="0"/>
            </a:endParaRPr>
          </a:p>
          <a:p>
            <a:pPr fontAlgn="base">
              <a:lnSpc>
                <a:spcPts val="1650"/>
              </a:lnSpc>
              <a:spcAft>
                <a:spcPts val="750"/>
              </a:spcAft>
            </a:pPr>
            <a:r>
              <a:rPr lang="fr-FR" sz="1400" b="1" dirty="0">
                <a:solidFill>
                  <a:srgbClr val="41444D"/>
                </a:solidFill>
                <a:latin typeface="Montserrat Light" panose="00000400000000000000" pitchFamily="2" charset="0"/>
                <a:ea typeface="Times New Roman" panose="02020603050405020304" pitchFamily="18" charset="0"/>
              </a:rPr>
              <a:t>- Baby Escrime…………………………………………………………………………………………………………………………..7</a:t>
            </a:r>
          </a:p>
          <a:p>
            <a:pPr fontAlgn="base">
              <a:lnSpc>
                <a:spcPts val="1650"/>
              </a:lnSpc>
              <a:spcAft>
                <a:spcPts val="750"/>
              </a:spcAft>
            </a:pPr>
            <a:endParaRPr lang="fr-FR" sz="1400" b="1" u="sng" dirty="0">
              <a:solidFill>
                <a:srgbClr val="41444D"/>
              </a:solidFill>
              <a:latin typeface="Montserrat Light" panose="00000400000000000000" pitchFamily="2" charset="0"/>
              <a:ea typeface="Times New Roman" panose="02020603050405020304" pitchFamily="18" charset="0"/>
            </a:endParaRPr>
          </a:p>
          <a:p>
            <a:pPr fontAlgn="base">
              <a:lnSpc>
                <a:spcPts val="1650"/>
              </a:lnSpc>
              <a:spcAft>
                <a:spcPts val="750"/>
              </a:spcAft>
            </a:pPr>
            <a:r>
              <a:rPr lang="fr-FR" sz="1400" b="1" dirty="0">
                <a:solidFill>
                  <a:srgbClr val="41444D"/>
                </a:solidFill>
                <a:latin typeface="Montserrat Light" panose="00000400000000000000" pitchFamily="2" charset="0"/>
                <a:ea typeface="Times New Roman" panose="02020603050405020304" pitchFamily="18" charset="0"/>
              </a:rPr>
              <a:t>- </a:t>
            </a:r>
            <a:r>
              <a:rPr lang="fr-FR" sz="1400" b="1" dirty="0" err="1">
                <a:solidFill>
                  <a:srgbClr val="41444D"/>
                </a:solidFill>
                <a:latin typeface="Montserrat Light" panose="00000400000000000000" pitchFamily="2" charset="0"/>
                <a:ea typeface="Times New Roman" panose="02020603050405020304" pitchFamily="18" charset="0"/>
              </a:rPr>
              <a:t>Cawaltag</a:t>
            </a:r>
            <a:r>
              <a:rPr lang="fr-FR" sz="1400" b="1" dirty="0">
                <a:solidFill>
                  <a:srgbClr val="41444D"/>
                </a:solidFill>
                <a:latin typeface="Montserrat Light" panose="00000400000000000000" pitchFamily="2" charset="0"/>
                <a:ea typeface="Times New Roman" panose="02020603050405020304" pitchFamily="18" charset="0"/>
              </a:rPr>
              <a:t>…………………………………………………………………………………………………………………………………....8</a:t>
            </a:r>
          </a:p>
          <a:p>
            <a:pPr fontAlgn="base">
              <a:lnSpc>
                <a:spcPts val="1650"/>
              </a:lnSpc>
              <a:spcAft>
                <a:spcPts val="750"/>
              </a:spcAft>
            </a:pPr>
            <a:endParaRPr lang="fr-FR" sz="1400" b="1" dirty="0">
              <a:solidFill>
                <a:srgbClr val="41444D"/>
              </a:solidFill>
              <a:latin typeface="Montserrat Light" panose="00000400000000000000" pitchFamily="2" charset="0"/>
              <a:ea typeface="Times New Roman" panose="02020603050405020304" pitchFamily="18" charset="0"/>
            </a:endParaRPr>
          </a:p>
          <a:p>
            <a:pPr fontAlgn="base">
              <a:lnSpc>
                <a:spcPts val="1650"/>
              </a:lnSpc>
              <a:spcAft>
                <a:spcPts val="750"/>
              </a:spcAft>
            </a:pPr>
            <a:r>
              <a:rPr lang="fr-FR" sz="1400" b="1" dirty="0">
                <a:solidFill>
                  <a:srgbClr val="41444D"/>
                </a:solidFill>
                <a:latin typeface="Montserrat Light" panose="00000400000000000000" pitchFamily="2" charset="0"/>
                <a:ea typeface="Times New Roman" panose="02020603050405020304" pitchFamily="18" charset="0"/>
              </a:rPr>
              <a:t>- Le conseil de fabrique…………………………………………………………………………………………………………9</a:t>
            </a:r>
          </a:p>
          <a:p>
            <a:pPr fontAlgn="base">
              <a:lnSpc>
                <a:spcPts val="1650"/>
              </a:lnSpc>
              <a:spcAft>
                <a:spcPts val="750"/>
              </a:spcAft>
            </a:pPr>
            <a:endParaRPr lang="fr-FR" sz="1400" b="1" u="sng" dirty="0">
              <a:solidFill>
                <a:srgbClr val="41444D"/>
              </a:solidFill>
              <a:latin typeface="Montserrat Light" panose="00000400000000000000" pitchFamily="2" charset="0"/>
              <a:ea typeface="Times New Roman" panose="02020603050405020304" pitchFamily="18" charset="0"/>
            </a:endParaRPr>
          </a:p>
          <a:p>
            <a:pPr fontAlgn="base">
              <a:lnSpc>
                <a:spcPts val="1650"/>
              </a:lnSpc>
              <a:spcAft>
                <a:spcPts val="750"/>
              </a:spcAft>
            </a:pPr>
            <a:r>
              <a:rPr lang="fr-FR" sz="1400" b="1" dirty="0">
                <a:solidFill>
                  <a:srgbClr val="41444D"/>
                </a:solidFill>
                <a:latin typeface="Montserrat Light" panose="00000400000000000000" pitchFamily="2" charset="0"/>
                <a:ea typeface="Times New Roman" panose="02020603050405020304" pitchFamily="18" charset="0"/>
              </a:rPr>
              <a:t>- Les sapeurs-pompiers…………………………………………………………………………………………………………9</a:t>
            </a:r>
          </a:p>
          <a:p>
            <a:pPr fontAlgn="base">
              <a:lnSpc>
                <a:spcPts val="1650"/>
              </a:lnSpc>
              <a:spcAft>
                <a:spcPts val="750"/>
              </a:spcAft>
            </a:pPr>
            <a:endParaRPr lang="fr-FR" sz="1400" b="1" u="sng" dirty="0">
              <a:solidFill>
                <a:srgbClr val="41444D"/>
              </a:solidFill>
              <a:latin typeface="Montserrat Light" panose="00000400000000000000" pitchFamily="2" charset="0"/>
              <a:ea typeface="Times New Roman" panose="02020603050405020304" pitchFamily="18" charset="0"/>
            </a:endParaRPr>
          </a:p>
          <a:p>
            <a:pPr fontAlgn="base">
              <a:lnSpc>
                <a:spcPts val="1650"/>
              </a:lnSpc>
              <a:spcAft>
                <a:spcPts val="750"/>
              </a:spcAft>
            </a:pPr>
            <a:r>
              <a:rPr lang="fr-FR" sz="1400" b="1" dirty="0">
                <a:solidFill>
                  <a:srgbClr val="41444D"/>
                </a:solidFill>
                <a:latin typeface="Montserrat Light" panose="00000400000000000000" pitchFamily="2" charset="0"/>
                <a:ea typeface="Times New Roman" panose="02020603050405020304" pitchFamily="18" charset="0"/>
              </a:rPr>
              <a:t>- Les donneurs de sang………………………..……….....……………………….……………………...........…………..10</a:t>
            </a:r>
          </a:p>
          <a:p>
            <a:pPr fontAlgn="base">
              <a:lnSpc>
                <a:spcPts val="1650"/>
              </a:lnSpc>
              <a:spcAft>
                <a:spcPts val="750"/>
              </a:spcAft>
            </a:pPr>
            <a:endParaRPr lang="fr-FR" sz="1400" b="1" dirty="0">
              <a:solidFill>
                <a:srgbClr val="41444D"/>
              </a:solidFill>
              <a:latin typeface="Montserrat Light" panose="00000400000000000000" pitchFamily="2" charset="0"/>
              <a:ea typeface="Times New Roman" panose="02020603050405020304" pitchFamily="18" charset="0"/>
            </a:endParaRPr>
          </a:p>
          <a:p>
            <a:pPr fontAlgn="base">
              <a:lnSpc>
                <a:spcPts val="1650"/>
              </a:lnSpc>
              <a:spcAft>
                <a:spcPts val="750"/>
              </a:spcAft>
            </a:pPr>
            <a:r>
              <a:rPr lang="fr-FR" sz="1400" b="1" dirty="0">
                <a:solidFill>
                  <a:srgbClr val="41444D"/>
                </a:solidFill>
                <a:latin typeface="Montserrat Light" panose="00000400000000000000" pitchFamily="2" charset="0"/>
                <a:ea typeface="Times New Roman" panose="02020603050405020304" pitchFamily="18" charset="0"/>
              </a:rPr>
              <a:t>- Le monde de Jeanne…………………………………………………………………….………………………...…….…....11</a:t>
            </a:r>
          </a:p>
          <a:p>
            <a:pPr fontAlgn="base">
              <a:lnSpc>
                <a:spcPts val="1650"/>
              </a:lnSpc>
              <a:spcAft>
                <a:spcPts val="750"/>
              </a:spcAft>
            </a:pPr>
            <a:endParaRPr lang="fr-FR" sz="1400" b="1" u="sng" dirty="0">
              <a:solidFill>
                <a:srgbClr val="41444D"/>
              </a:solidFill>
              <a:latin typeface="Montserrat Light" panose="00000400000000000000" pitchFamily="2" charset="0"/>
              <a:ea typeface="Times New Roman" panose="02020603050405020304" pitchFamily="18" charset="0"/>
            </a:endParaRPr>
          </a:p>
          <a:p>
            <a:pPr fontAlgn="base">
              <a:lnSpc>
                <a:spcPts val="1650"/>
              </a:lnSpc>
              <a:spcAft>
                <a:spcPts val="750"/>
              </a:spcAft>
            </a:pPr>
            <a:r>
              <a:rPr lang="fr-FR" sz="1400" b="1" dirty="0">
                <a:solidFill>
                  <a:srgbClr val="41444D"/>
                </a:solidFill>
                <a:latin typeface="Montserrat Light" panose="00000400000000000000" pitchFamily="2" charset="0"/>
                <a:ea typeface="Times New Roman" panose="02020603050405020304" pitchFamily="18" charset="0"/>
              </a:rPr>
              <a:t>- NINANEE…………………………………………………………………………………………………………………………….……..12</a:t>
            </a:r>
          </a:p>
          <a:p>
            <a:pPr fontAlgn="base">
              <a:lnSpc>
                <a:spcPts val="1650"/>
              </a:lnSpc>
              <a:spcAft>
                <a:spcPts val="750"/>
              </a:spcAft>
            </a:pPr>
            <a:endParaRPr lang="fr-FR" sz="1400" b="1" dirty="0">
              <a:solidFill>
                <a:srgbClr val="41444D"/>
              </a:solidFill>
              <a:latin typeface="Montserrat Light" panose="00000400000000000000" pitchFamily="2" charset="0"/>
              <a:ea typeface="Times New Roman" panose="02020603050405020304" pitchFamily="18" charset="0"/>
            </a:endParaRPr>
          </a:p>
          <a:p>
            <a:pPr fontAlgn="base">
              <a:lnSpc>
                <a:spcPts val="1650"/>
              </a:lnSpc>
              <a:spcAft>
                <a:spcPts val="750"/>
              </a:spcAft>
            </a:pPr>
            <a:r>
              <a:rPr lang="fr-FR" sz="1400" b="1" dirty="0">
                <a:solidFill>
                  <a:srgbClr val="41444D"/>
                </a:solidFill>
                <a:latin typeface="Montserrat Light" panose="00000400000000000000" pitchFamily="2" charset="0"/>
                <a:ea typeface="Times New Roman" panose="02020603050405020304" pitchFamily="18" charset="0"/>
              </a:rPr>
              <a:t>- Club Orchidées………………………………………………………………………………………………………………..…..…13</a:t>
            </a:r>
          </a:p>
          <a:p>
            <a:pPr fontAlgn="base">
              <a:lnSpc>
                <a:spcPts val="1650"/>
              </a:lnSpc>
              <a:spcAft>
                <a:spcPts val="750"/>
              </a:spcAft>
            </a:pPr>
            <a:endParaRPr lang="fr-FR" sz="1400" b="1" u="sng" dirty="0">
              <a:solidFill>
                <a:srgbClr val="41444D"/>
              </a:solidFill>
              <a:latin typeface="Montserrat Light" panose="00000400000000000000" pitchFamily="2" charset="0"/>
              <a:ea typeface="Times New Roman" panose="02020603050405020304" pitchFamily="18" charset="0"/>
            </a:endParaRPr>
          </a:p>
          <a:p>
            <a:pPr fontAlgn="base">
              <a:lnSpc>
                <a:spcPts val="1650"/>
              </a:lnSpc>
              <a:spcAft>
                <a:spcPts val="750"/>
              </a:spcAft>
            </a:pPr>
            <a:r>
              <a:rPr lang="fr-FR" sz="1400" b="1" dirty="0">
                <a:solidFill>
                  <a:srgbClr val="41444D"/>
                </a:solidFill>
                <a:latin typeface="Montserrat Light" panose="00000400000000000000" pitchFamily="2" charset="0"/>
                <a:ea typeface="Times New Roman" panose="02020603050405020304" pitchFamily="18" charset="0"/>
              </a:rPr>
              <a:t>- Club Sud Alsace Modélisme……………..…………………………………………………………..…………………14</a:t>
            </a:r>
          </a:p>
          <a:p>
            <a:pPr fontAlgn="base">
              <a:lnSpc>
                <a:spcPts val="1650"/>
              </a:lnSpc>
              <a:spcAft>
                <a:spcPts val="750"/>
              </a:spcAft>
            </a:pPr>
            <a:endParaRPr lang="fr-FR" sz="1400" b="1" u="sng" dirty="0">
              <a:solidFill>
                <a:srgbClr val="41444D"/>
              </a:solidFill>
              <a:latin typeface="Montserrat Light" panose="00000400000000000000" pitchFamily="2" charset="0"/>
              <a:ea typeface="Times New Roman" panose="02020603050405020304" pitchFamily="18" charset="0"/>
            </a:endParaRPr>
          </a:p>
          <a:p>
            <a:pPr fontAlgn="base">
              <a:lnSpc>
                <a:spcPts val="1650"/>
              </a:lnSpc>
              <a:spcAft>
                <a:spcPts val="750"/>
              </a:spcAft>
            </a:pPr>
            <a:r>
              <a:rPr lang="fr-FR" sz="1400" b="1" dirty="0">
                <a:solidFill>
                  <a:srgbClr val="41444D"/>
                </a:solidFill>
                <a:latin typeface="Montserrat Light" panose="00000400000000000000" pitchFamily="2" charset="0"/>
                <a:ea typeface="Times New Roman" panose="02020603050405020304" pitchFamily="18" charset="0"/>
              </a:rPr>
              <a:t>- Sundgau Natation………………………………………………………………………………………………….…………….15</a:t>
            </a:r>
          </a:p>
          <a:p>
            <a:pPr fontAlgn="base">
              <a:lnSpc>
                <a:spcPts val="1650"/>
              </a:lnSpc>
              <a:spcAft>
                <a:spcPts val="750"/>
              </a:spcAft>
            </a:pPr>
            <a:endParaRPr lang="fr-FR" sz="1400" b="1" u="sng" dirty="0">
              <a:solidFill>
                <a:srgbClr val="41444D"/>
              </a:solidFill>
              <a:latin typeface="Montserrat Light" panose="00000400000000000000" pitchFamily="2" charset="0"/>
              <a:ea typeface="Times New Roman" panose="02020603050405020304" pitchFamily="18" charset="0"/>
            </a:endParaRPr>
          </a:p>
          <a:p>
            <a:pPr fontAlgn="base">
              <a:lnSpc>
                <a:spcPts val="1650"/>
              </a:lnSpc>
              <a:spcAft>
                <a:spcPts val="750"/>
              </a:spcAft>
            </a:pPr>
            <a:r>
              <a:rPr lang="fr-FR" sz="1400" b="1" dirty="0">
                <a:solidFill>
                  <a:srgbClr val="41444D"/>
                </a:solidFill>
                <a:latin typeface="Montserrat Light" panose="00000400000000000000" pitchFamily="2" charset="0"/>
                <a:ea typeface="Times New Roman" panose="02020603050405020304" pitchFamily="18" charset="0"/>
              </a:rPr>
              <a:t>- Tennis Club……….………………………………………………………………………………………………………………….....16</a:t>
            </a:r>
          </a:p>
          <a:p>
            <a:pPr fontAlgn="base">
              <a:lnSpc>
                <a:spcPts val="1650"/>
              </a:lnSpc>
              <a:spcAft>
                <a:spcPts val="750"/>
              </a:spcAft>
            </a:pPr>
            <a:endParaRPr lang="fr-FR" sz="1400" u="sng" dirty="0">
              <a:solidFill>
                <a:srgbClr val="41444D"/>
              </a:solidFill>
              <a:effectLst>
                <a:outerShdw blurRad="38100" dist="38100" dir="2700000" algn="tl">
                  <a:srgbClr val="000000">
                    <a:alpha val="43137"/>
                  </a:srgbClr>
                </a:outerShdw>
              </a:effectLst>
              <a:latin typeface="Montserrat Light" panose="00000400000000000000" pitchFamily="2" charset="0"/>
              <a:ea typeface="Times New Roman" panose="02020603050405020304" pitchFamily="18" charset="0"/>
            </a:endParaRPr>
          </a:p>
          <a:p>
            <a:pPr fontAlgn="base">
              <a:lnSpc>
                <a:spcPts val="1650"/>
              </a:lnSpc>
              <a:spcAft>
                <a:spcPts val="750"/>
              </a:spcAft>
            </a:pPr>
            <a:endParaRPr lang="fr-FR" sz="1400" u="sng" dirty="0">
              <a:solidFill>
                <a:srgbClr val="41444D"/>
              </a:solidFill>
              <a:effectLst>
                <a:outerShdw blurRad="38100" dist="38100" dir="2700000" algn="tl">
                  <a:srgbClr val="000000">
                    <a:alpha val="43137"/>
                  </a:srgbClr>
                </a:outerShdw>
              </a:effectLst>
              <a:latin typeface="Montserrat Light" panose="00000400000000000000" pitchFamily="2" charset="0"/>
              <a:ea typeface="Times New Roman" panose="02020603050405020304" pitchFamily="18" charset="0"/>
            </a:endParaRPr>
          </a:p>
          <a:p>
            <a:pPr fontAlgn="base">
              <a:lnSpc>
                <a:spcPts val="1650"/>
              </a:lnSpc>
              <a:spcAft>
                <a:spcPts val="750"/>
              </a:spcAft>
            </a:pPr>
            <a:endParaRPr lang="fr-FR" sz="1400" dirty="0">
              <a:effectLst/>
              <a:latin typeface="Montserrat Light" panose="00000400000000000000" pitchFamily="2" charset="0"/>
              <a:ea typeface="Times New Roman" panose="02020603050405020304" pitchFamily="18" charset="0"/>
            </a:endParaRPr>
          </a:p>
          <a:p>
            <a:pPr algn="just">
              <a:lnSpc>
                <a:spcPct val="150000"/>
              </a:lnSpc>
            </a:pPr>
            <a:endParaRPr lang="fr-FR" sz="1100" dirty="0">
              <a:effectLst/>
              <a:latin typeface="Montserrat Light" panose="00000400000000000000" pitchFamily="2" charset="0"/>
              <a:ea typeface="Calibri" panose="020F0502020204030204" pitchFamily="34" charset="0"/>
              <a:cs typeface="Arial" panose="020B0604020202020204" pitchFamily="34" charset="0"/>
            </a:endParaRPr>
          </a:p>
          <a:p>
            <a:pPr algn="just">
              <a:lnSpc>
                <a:spcPct val="150000"/>
              </a:lnSpc>
            </a:pPr>
            <a:endParaRPr lang="fr-FR" sz="1100" dirty="0">
              <a:effectLst/>
              <a:latin typeface="Montserrat Light" panose="00000400000000000000" pitchFamily="2" charset="0"/>
              <a:ea typeface="Calibri" panose="020F0502020204030204" pitchFamily="34" charset="0"/>
              <a:cs typeface="Arial" panose="020B0604020202020204" pitchFamily="34" charset="0"/>
            </a:endParaRPr>
          </a:p>
          <a:p>
            <a:pPr algn="just">
              <a:lnSpc>
                <a:spcPct val="150000"/>
              </a:lnSpc>
            </a:pPr>
            <a:endParaRPr lang="fr-FR" sz="1100" dirty="0">
              <a:effectLst/>
              <a:latin typeface="Montserrat Light" panose="00000400000000000000" pitchFamily="2" charset="0"/>
              <a:ea typeface="Calibri" panose="020F0502020204030204" pitchFamily="34" charset="0"/>
              <a:cs typeface="Arial" panose="020B0604020202020204" pitchFamily="34" charset="0"/>
            </a:endParaRPr>
          </a:p>
        </p:txBody>
      </p:sp>
      <p:sp>
        <p:nvSpPr>
          <p:cNvPr id="7" name="Espace réservé du numéro de diapositive 6">
            <a:extLst>
              <a:ext uri="{FF2B5EF4-FFF2-40B4-BE49-F238E27FC236}">
                <a16:creationId xmlns:a16="http://schemas.microsoft.com/office/drawing/2014/main" id="{96DE21A1-A4C2-2E45-6D28-EF048FC65C3E}"/>
              </a:ext>
            </a:extLst>
          </p:cNvPr>
          <p:cNvSpPr>
            <a:spLocks noGrp="1"/>
          </p:cNvSpPr>
          <p:nvPr>
            <p:ph type="sldNum" sz="quarter" idx="12"/>
          </p:nvPr>
        </p:nvSpPr>
        <p:spPr/>
        <p:txBody>
          <a:bodyPr/>
          <a:lstStyle/>
          <a:p>
            <a:fld id="{2E67613E-4E5F-4999-83B4-3D4D7D29E623}" type="slidenum">
              <a:rPr lang="fr-FR" smtClean="0"/>
              <a:t>2</a:t>
            </a:fld>
            <a:endParaRPr lang="fr-FR" dirty="0"/>
          </a:p>
        </p:txBody>
      </p:sp>
    </p:spTree>
    <p:extLst>
      <p:ext uri="{BB962C8B-B14F-4D97-AF65-F5344CB8AC3E}">
        <p14:creationId xmlns:p14="http://schemas.microsoft.com/office/powerpoint/2010/main" val="1872485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6D33B-08B2-1C48-29F2-8CE13D9C6DB6}"/>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B931CCE4-2DE7-3C94-8486-4E25C886131B}"/>
              </a:ext>
            </a:extLst>
          </p:cNvPr>
          <p:cNvSpPr/>
          <p:nvPr/>
        </p:nvSpPr>
        <p:spPr>
          <a:xfrm>
            <a:off x="1080000" y="104485"/>
            <a:ext cx="6479675" cy="396142"/>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CE9E658F-ABD9-73E5-ED37-17D93C528C65}"/>
              </a:ext>
            </a:extLst>
          </p:cNvPr>
          <p:cNvSpPr txBox="1"/>
          <p:nvPr/>
        </p:nvSpPr>
        <p:spPr>
          <a:xfrm>
            <a:off x="1276856" y="138266"/>
            <a:ext cx="2233304" cy="276999"/>
          </a:xfrm>
          <a:prstGeom prst="rect">
            <a:avLst/>
          </a:prstGeom>
          <a:noFill/>
        </p:spPr>
        <p:txBody>
          <a:bodyPr wrap="none" rtlCol="0" anchor="ctr">
            <a:spAutoFit/>
          </a:bodyPr>
          <a:lstStyle/>
          <a:p>
            <a:r>
              <a:rPr lang="fr-FR" sz="1200" spc="200" dirty="0">
                <a:solidFill>
                  <a:schemeClr val="bg1"/>
                </a:solidFill>
                <a:latin typeface="Montserrat ExtraBold" panose="00000900000000000000" pitchFamily="2" charset="0"/>
              </a:rPr>
              <a:t>TAGOLSHEIM INFOS</a:t>
            </a:r>
          </a:p>
        </p:txBody>
      </p:sp>
      <p:pic>
        <p:nvPicPr>
          <p:cNvPr id="19" name="object 18">
            <a:extLst>
              <a:ext uri="{FF2B5EF4-FFF2-40B4-BE49-F238E27FC236}">
                <a16:creationId xmlns:a16="http://schemas.microsoft.com/office/drawing/2014/main" id="{37F2B4A7-EBAF-7AF0-FC0E-72ADF6925EBC}"/>
              </a:ext>
            </a:extLst>
          </p:cNvPr>
          <p:cNvPicPr/>
          <p:nvPr/>
        </p:nvPicPr>
        <p:blipFill>
          <a:blip r:embed="rId2" cstate="print"/>
          <a:stretch>
            <a:fillRect/>
          </a:stretch>
        </p:blipFill>
        <p:spPr>
          <a:xfrm>
            <a:off x="6220422" y="202503"/>
            <a:ext cx="595570" cy="716058"/>
          </a:xfrm>
          <a:prstGeom prst="rect">
            <a:avLst/>
          </a:prstGeom>
        </p:spPr>
      </p:pic>
      <p:sp>
        <p:nvSpPr>
          <p:cNvPr id="2" name="Rectangle 1">
            <a:extLst>
              <a:ext uri="{FF2B5EF4-FFF2-40B4-BE49-F238E27FC236}">
                <a16:creationId xmlns:a16="http://schemas.microsoft.com/office/drawing/2014/main" id="{02081874-FBAC-CF64-F6C7-0AEA3E967323}"/>
              </a:ext>
            </a:extLst>
          </p:cNvPr>
          <p:cNvSpPr/>
          <p:nvPr/>
        </p:nvSpPr>
        <p:spPr>
          <a:xfrm>
            <a:off x="100620" y="762634"/>
            <a:ext cx="5542533" cy="335552"/>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dirty="0">
              <a:latin typeface="Montserrat ExtraBold" panose="00000900000000000000" pitchFamily="2" charset="0"/>
            </a:endParaRPr>
          </a:p>
          <a:p>
            <a:r>
              <a:rPr lang="fr-FR" dirty="0">
                <a:latin typeface="Montserrat ExtraBold" panose="00000900000000000000" pitchFamily="2" charset="0"/>
              </a:rPr>
              <a:t>EDITO DU MAIRE</a:t>
            </a:r>
          </a:p>
          <a:p>
            <a:endParaRPr lang="fr-FR" dirty="0">
              <a:latin typeface="Montserrat ExtraBold" panose="00000900000000000000" pitchFamily="2" charset="0"/>
            </a:endParaRPr>
          </a:p>
        </p:txBody>
      </p:sp>
      <p:sp>
        <p:nvSpPr>
          <p:cNvPr id="28" name="AutoShape 6" descr="Blank Film Frame Stock Illustration Image Frame Film Vector ...">
            <a:extLst>
              <a:ext uri="{FF2B5EF4-FFF2-40B4-BE49-F238E27FC236}">
                <a16:creationId xmlns:a16="http://schemas.microsoft.com/office/drawing/2014/main" id="{2BDDBD84-04FA-80CC-8B61-48BBCBD18C3C}"/>
              </a:ext>
            </a:extLst>
          </p:cNvPr>
          <p:cNvSpPr>
            <a:spLocks noChangeAspect="1" noChangeArrowheads="1"/>
          </p:cNvSpPr>
          <p:nvPr/>
        </p:nvSpPr>
        <p:spPr bwMode="auto">
          <a:xfrm>
            <a:off x="3627437" y="519350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Rectangle 11">
            <a:extLst>
              <a:ext uri="{FF2B5EF4-FFF2-40B4-BE49-F238E27FC236}">
                <a16:creationId xmlns:a16="http://schemas.microsoft.com/office/drawing/2014/main" id="{9852110E-1C19-405F-4882-97343C31585F}"/>
              </a:ext>
            </a:extLst>
          </p:cNvPr>
          <p:cNvSpPr>
            <a:spLocks noChangeArrowheads="1"/>
          </p:cNvSpPr>
          <p:nvPr/>
        </p:nvSpPr>
        <p:spPr bwMode="auto">
          <a:xfrm>
            <a:off x="0" y="0"/>
            <a:ext cx="7559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056" tIns="457056" rIns="457056" bIns="457056" numCol="1" anchor="ctr" anchorCtr="0" compatLnSpc="1">
            <a:prstTxWarp prst="textNoShape">
              <a:avLst/>
            </a:prstTxWarp>
            <a:spAutoFit/>
          </a:bodyPr>
          <a:lstStyle/>
          <a:p>
            <a:endParaRPr lang="fr-FR"/>
          </a:p>
        </p:txBody>
      </p:sp>
      <p:sp>
        <p:nvSpPr>
          <p:cNvPr id="12" name="Rectangle 13">
            <a:extLst>
              <a:ext uri="{FF2B5EF4-FFF2-40B4-BE49-F238E27FC236}">
                <a16:creationId xmlns:a16="http://schemas.microsoft.com/office/drawing/2014/main" id="{6A62D13F-1FB6-7550-28D5-FE43C26A84EC}"/>
              </a:ext>
            </a:extLst>
          </p:cNvPr>
          <p:cNvSpPr>
            <a:spLocks noChangeArrowheads="1"/>
          </p:cNvSpPr>
          <p:nvPr/>
        </p:nvSpPr>
        <p:spPr bwMode="auto">
          <a:xfrm>
            <a:off x="-208316" y="6139292"/>
            <a:ext cx="7976305" cy="1353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056" tIns="457056" rIns="457056" bIns="457056" numCol="1" anchor="ctr" anchorCtr="0" compatLnSpc="1">
            <a:prstTxWarp prst="textNoShape">
              <a:avLst/>
            </a:prstTxWarp>
            <a:spAutoFit/>
          </a:bodyPr>
          <a:lstStyle>
            <a:lvl1pPr indent="457200"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1pPr>
            <a:lvl2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2pPr>
            <a:lvl3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3pPr>
            <a:lvl4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4pPr>
            <a:lvl5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5pPr>
            <a:lvl6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6pPr>
            <a:lvl7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7pPr>
            <a:lvl8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8pPr>
            <a:lvl9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9pPr>
          </a:lstStyle>
          <a:p>
            <a:br>
              <a:rPr lang="fr-FR" sz="1400" dirty="0">
                <a:latin typeface="Montserrat Light" panose="00000400000000000000" pitchFamily="2" charset="0"/>
              </a:rPr>
            </a:br>
            <a:endParaRPr kumimoji="0" lang="fr-FR" altLang="fr-FR" sz="1400" b="0" i="0" u="none" strike="noStrike" cap="none" normalizeH="0" baseline="0" dirty="0">
              <a:ln>
                <a:noFill/>
              </a:ln>
              <a:solidFill>
                <a:srgbClr val="002060"/>
              </a:solidFill>
              <a:effectLst/>
              <a:latin typeface="Montserrat Light" panose="00000400000000000000" pitchFamily="2" charset="0"/>
              <a:ea typeface="Helvetica" panose="020B0604020202020204" pitchFamily="34" charset="0"/>
              <a:sym typeface="Webdings" panose="05030102010509060703" pitchFamily="18" charset="2"/>
            </a:endParaRPr>
          </a:p>
        </p:txBody>
      </p:sp>
      <p:sp>
        <p:nvSpPr>
          <p:cNvPr id="3" name="ZoneTexte 2">
            <a:extLst>
              <a:ext uri="{FF2B5EF4-FFF2-40B4-BE49-F238E27FC236}">
                <a16:creationId xmlns:a16="http://schemas.microsoft.com/office/drawing/2014/main" id="{EE440FEA-A044-6B78-6719-B46495B6AEBA}"/>
              </a:ext>
            </a:extLst>
          </p:cNvPr>
          <p:cNvSpPr txBox="1"/>
          <p:nvPr/>
        </p:nvSpPr>
        <p:spPr>
          <a:xfrm>
            <a:off x="100620" y="1161920"/>
            <a:ext cx="7176994" cy="1007071"/>
          </a:xfrm>
          <a:prstGeom prst="rect">
            <a:avLst/>
          </a:prstGeom>
          <a:noFill/>
        </p:spPr>
        <p:txBody>
          <a:bodyPr wrap="square" rtlCol="0">
            <a:spAutoFit/>
          </a:bodyPr>
          <a:lstStyle/>
          <a:p>
            <a:pPr algn="just">
              <a:lnSpc>
                <a:spcPct val="107000"/>
              </a:lnSpc>
            </a:pPr>
            <a:endParaRPr lang="fr-FR" sz="18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endParaRPr lang="fr-FR"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endParaRPr lang="fr-FR" sz="1000" dirty="0">
              <a:effectLst/>
              <a:latin typeface="Montserrat Light" panose="00000400000000000000" pitchFamily="2" charset="0"/>
              <a:ea typeface="Calibri" panose="020F0502020204030204" pitchFamily="34" charset="0"/>
              <a:cs typeface="Times New Roman" panose="02020603050405020304" pitchFamily="18" charset="0"/>
            </a:endParaRPr>
          </a:p>
          <a:p>
            <a:pPr>
              <a:lnSpc>
                <a:spcPct val="107000"/>
              </a:lnSpc>
              <a:spcAft>
                <a:spcPts val="800"/>
              </a:spcAft>
            </a:pP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909483DA-8169-1B2F-F405-46B31065480F}"/>
              </a:ext>
            </a:extLst>
          </p:cNvPr>
          <p:cNvSpPr txBox="1"/>
          <p:nvPr/>
        </p:nvSpPr>
        <p:spPr>
          <a:xfrm>
            <a:off x="142466" y="1579854"/>
            <a:ext cx="7176994" cy="9340570"/>
          </a:xfrm>
          <a:prstGeom prst="rect">
            <a:avLst/>
          </a:prstGeom>
          <a:noFill/>
        </p:spPr>
        <p:txBody>
          <a:bodyPr wrap="square">
            <a:spAutoFit/>
          </a:bodyPr>
          <a:lstStyle/>
          <a:p>
            <a:pPr algn="ctr" fontAlgn="base">
              <a:lnSpc>
                <a:spcPts val="1650"/>
              </a:lnSpc>
              <a:spcAft>
                <a:spcPts val="750"/>
              </a:spcAft>
            </a:pPr>
            <a:r>
              <a:rPr lang="fr-FR" sz="1400" b="1" u="sng" dirty="0">
                <a:solidFill>
                  <a:srgbClr val="41444D"/>
                </a:solidFill>
                <a:effectLst>
                  <a:outerShdw blurRad="38100" dist="38100" dir="2700000" algn="tl">
                    <a:srgbClr val="000000">
                      <a:alpha val="43137"/>
                    </a:srgbClr>
                  </a:outerShdw>
                </a:effectLst>
                <a:latin typeface="Montserrat Light" panose="00000400000000000000" pitchFamily="2" charset="0"/>
                <a:ea typeface="Times New Roman" panose="02020603050405020304" pitchFamily="18" charset="0"/>
              </a:rPr>
              <a:t>S’ENGAGER POUR BIEN VIVRE DANS NOTRE VILLAGE</a:t>
            </a:r>
            <a:endParaRPr lang="fr-FR" sz="1400" b="1" u="sng" dirty="0">
              <a:effectLst>
                <a:outerShdw blurRad="38100" dist="38100" dir="2700000" algn="tl">
                  <a:srgbClr val="000000">
                    <a:alpha val="43137"/>
                  </a:srgbClr>
                </a:outerShdw>
              </a:effectLst>
              <a:latin typeface="Montserrat Light" panose="00000400000000000000" pitchFamily="2" charset="0"/>
              <a:ea typeface="Times New Roman" panose="02020603050405020304" pitchFamily="18" charset="0"/>
            </a:endParaRPr>
          </a:p>
          <a:p>
            <a:pPr algn="ctr" fontAlgn="base">
              <a:lnSpc>
                <a:spcPts val="1650"/>
              </a:lnSpc>
              <a:spcAft>
                <a:spcPts val="750"/>
              </a:spcAft>
            </a:pPr>
            <a:r>
              <a:rPr lang="fr-FR" sz="1400" i="1" dirty="0">
                <a:solidFill>
                  <a:srgbClr val="41444D"/>
                </a:solidFill>
                <a:effectLst/>
                <a:latin typeface="Montserrat Light" panose="00000400000000000000" pitchFamily="2" charset="0"/>
                <a:ea typeface="Times New Roman" panose="02020603050405020304" pitchFamily="18" charset="0"/>
              </a:rPr>
              <a:t> </a:t>
            </a:r>
            <a:endParaRPr lang="fr-FR" sz="1400" i="1" dirty="0">
              <a:effectLst/>
              <a:latin typeface="Montserrat Light" panose="00000400000000000000" pitchFamily="2" charset="0"/>
              <a:ea typeface="Times New Roman" panose="02020603050405020304" pitchFamily="18" charset="0"/>
            </a:endParaRPr>
          </a:p>
          <a:p>
            <a:pPr algn="just" fontAlgn="base">
              <a:lnSpc>
                <a:spcPts val="1650"/>
              </a:lnSpc>
              <a:spcAft>
                <a:spcPts val="750"/>
              </a:spcAft>
            </a:pPr>
            <a:r>
              <a:rPr lang="fr-FR" sz="1400" dirty="0">
                <a:solidFill>
                  <a:srgbClr val="41444D"/>
                </a:solidFill>
                <a:effectLst/>
                <a:latin typeface="Montserrat Light" panose="00000400000000000000" pitchFamily="2" charset="0"/>
                <a:ea typeface="Times New Roman" panose="02020603050405020304" pitchFamily="18" charset="0"/>
              </a:rPr>
              <a:t>Alors que débute cette nouvelle année, je souhaite remercier celles et ceux qui œuvrent chaque jour pour rendre notre village plus beau, plus agréable à vivre, plus vivant.</a:t>
            </a:r>
            <a:endParaRPr lang="fr-FR" sz="1400" dirty="0">
              <a:effectLst/>
              <a:latin typeface="Montserrat Light" panose="00000400000000000000" pitchFamily="2" charset="0"/>
              <a:ea typeface="Times New Roman" panose="02020603050405020304" pitchFamily="18" charset="0"/>
            </a:endParaRPr>
          </a:p>
          <a:p>
            <a:pPr algn="just" fontAlgn="base">
              <a:lnSpc>
                <a:spcPts val="1650"/>
              </a:lnSpc>
              <a:spcAft>
                <a:spcPts val="750"/>
              </a:spcAft>
            </a:pPr>
            <a:r>
              <a:rPr lang="fr-FR" sz="1400" dirty="0">
                <a:solidFill>
                  <a:srgbClr val="41444D"/>
                </a:solidFill>
                <a:effectLst/>
                <a:latin typeface="Montserrat Light" panose="00000400000000000000" pitchFamily="2" charset="0"/>
                <a:ea typeface="Times New Roman" panose="02020603050405020304" pitchFamily="18" charset="0"/>
              </a:rPr>
              <a:t>Il s’agit des bénévoles de nos associations qui composent notre territoire, des acteurs économiques, ou encore des habitants engagés dans la vie de notre village. Je salue leur énergie et leur engagement, qui font naître de nombreuses initiatives pour notre commune. Dans un monde actuellement marqué par différentes fractures, cette envie d’agir collectivement, d’améliorer ensemble le quotidien et le futur des Tagolsheimois est un bien précieux, que nous chérissons.</a:t>
            </a:r>
            <a:endParaRPr lang="fr-FR" sz="1400" dirty="0">
              <a:effectLst/>
              <a:latin typeface="Montserrat Light" panose="00000400000000000000" pitchFamily="2" charset="0"/>
              <a:ea typeface="Times New Roman" panose="02020603050405020304" pitchFamily="18" charset="0"/>
            </a:endParaRPr>
          </a:p>
          <a:p>
            <a:pPr algn="just" fontAlgn="base">
              <a:lnSpc>
                <a:spcPts val="1650"/>
              </a:lnSpc>
              <a:spcAft>
                <a:spcPts val="750"/>
              </a:spcAft>
            </a:pPr>
            <a:r>
              <a:rPr lang="fr-FR" sz="1400" dirty="0">
                <a:solidFill>
                  <a:srgbClr val="41444D"/>
                </a:solidFill>
                <a:effectLst/>
                <a:latin typeface="Montserrat Light" panose="00000400000000000000" pitchFamily="2" charset="0"/>
                <a:ea typeface="Times New Roman" panose="02020603050405020304" pitchFamily="18" charset="0"/>
              </a:rPr>
              <a:t>En 2024 encore, notre équipe municipale s’engage pour soutenir, accompagner ces forces vives, et pour rendre notre village toujours plus agréable à vivre. </a:t>
            </a:r>
            <a:endParaRPr lang="fr-FR" sz="1400" dirty="0">
              <a:effectLst/>
              <a:latin typeface="Montserrat Light" panose="00000400000000000000" pitchFamily="2" charset="0"/>
              <a:ea typeface="Times New Roman" panose="02020603050405020304" pitchFamily="18" charset="0"/>
            </a:endParaRPr>
          </a:p>
          <a:p>
            <a:pPr algn="just" fontAlgn="base">
              <a:lnSpc>
                <a:spcPts val="1650"/>
              </a:lnSpc>
              <a:spcAft>
                <a:spcPts val="750"/>
              </a:spcAft>
            </a:pPr>
            <a:r>
              <a:rPr lang="fr-FR" sz="1400" dirty="0">
                <a:solidFill>
                  <a:srgbClr val="41444D"/>
                </a:solidFill>
                <a:effectLst/>
                <a:latin typeface="Montserrat Light" panose="00000400000000000000" pitchFamily="2" charset="0"/>
                <a:ea typeface="Times New Roman" panose="02020603050405020304" pitchFamily="18" charset="0"/>
              </a:rPr>
              <a:t>Nous poursuivrons notre dynamique de dialogue avec l’ensemble des acteurs qui font Tagolsheim et qui apportent une vraie dynamique. Ceux qui font « bouger les lignes ».</a:t>
            </a:r>
            <a:endParaRPr lang="fr-FR" sz="1400" dirty="0">
              <a:effectLst/>
              <a:latin typeface="Montserrat Light" panose="00000400000000000000" pitchFamily="2" charset="0"/>
              <a:ea typeface="Times New Roman" panose="02020603050405020304" pitchFamily="18" charset="0"/>
            </a:endParaRPr>
          </a:p>
          <a:p>
            <a:pPr algn="just" fontAlgn="base">
              <a:lnSpc>
                <a:spcPts val="1650"/>
              </a:lnSpc>
              <a:spcAft>
                <a:spcPts val="750"/>
              </a:spcAft>
            </a:pPr>
            <a:r>
              <a:rPr lang="fr-FR" sz="1400" dirty="0">
                <a:solidFill>
                  <a:srgbClr val="41444D"/>
                </a:solidFill>
                <a:effectLst/>
                <a:latin typeface="Montserrat Light" panose="00000400000000000000" pitchFamily="2" charset="0"/>
                <a:ea typeface="Times New Roman" panose="02020603050405020304" pitchFamily="18" charset="0"/>
              </a:rPr>
              <a:t>Comme vous pouvez le constater nos projets ne manquent pas, avec comme priorité d’améliorer votre quotidien, aujourd’hui et demain.</a:t>
            </a:r>
            <a:endParaRPr lang="fr-FR" sz="1400" dirty="0">
              <a:effectLst/>
              <a:latin typeface="Montserrat Light" panose="00000400000000000000" pitchFamily="2" charset="0"/>
              <a:ea typeface="Times New Roman" panose="02020603050405020304" pitchFamily="18" charset="0"/>
            </a:endParaRPr>
          </a:p>
          <a:p>
            <a:pPr algn="just" fontAlgn="base">
              <a:lnSpc>
                <a:spcPts val="1650"/>
              </a:lnSpc>
              <a:spcAft>
                <a:spcPts val="750"/>
              </a:spcAft>
            </a:pPr>
            <a:r>
              <a:rPr lang="fr-FR" sz="1400" dirty="0">
                <a:solidFill>
                  <a:srgbClr val="000000"/>
                </a:solidFill>
                <a:effectLst/>
                <a:latin typeface="Montserrat Light" panose="00000400000000000000" pitchFamily="2" charset="0"/>
                <a:ea typeface="Times New Roman" panose="02020603050405020304" pitchFamily="18" charset="0"/>
              </a:rPr>
              <a:t>Un des plus beaux cadeaux que l’on puisse faire n’est-il pas de donner de son temps ?</a:t>
            </a:r>
            <a:endParaRPr lang="fr-FR" sz="1400" dirty="0">
              <a:effectLst/>
              <a:latin typeface="Montserrat Light" panose="00000400000000000000" pitchFamily="2" charset="0"/>
              <a:ea typeface="Times New Roman" panose="02020603050405020304" pitchFamily="18" charset="0"/>
            </a:endParaRPr>
          </a:p>
          <a:p>
            <a:pPr algn="just" fontAlgn="base">
              <a:lnSpc>
                <a:spcPts val="1650"/>
              </a:lnSpc>
              <a:spcAft>
                <a:spcPts val="750"/>
              </a:spcAft>
            </a:pPr>
            <a:r>
              <a:rPr lang="fr-FR" sz="1400" dirty="0">
                <a:solidFill>
                  <a:srgbClr val="000000"/>
                </a:solidFill>
                <a:effectLst/>
                <a:latin typeface="Montserrat Light" panose="00000400000000000000" pitchFamily="2" charset="0"/>
                <a:ea typeface="Times New Roman" panose="02020603050405020304" pitchFamily="18" charset="0"/>
              </a:rPr>
              <a:t>Ce modeste Tagolsheim Infos se veut aussi un hommage à tous les bénévoles qui œuvrent dans nos associations. </a:t>
            </a:r>
            <a:endParaRPr lang="fr-FR" sz="1400" dirty="0">
              <a:effectLst/>
              <a:latin typeface="Montserrat Light" panose="00000400000000000000" pitchFamily="2" charset="0"/>
              <a:ea typeface="Times New Roman" panose="02020603050405020304" pitchFamily="18" charset="0"/>
            </a:endParaRPr>
          </a:p>
          <a:p>
            <a:pPr algn="just" fontAlgn="base">
              <a:lnSpc>
                <a:spcPts val="1650"/>
              </a:lnSpc>
              <a:spcAft>
                <a:spcPts val="750"/>
              </a:spcAft>
            </a:pPr>
            <a:r>
              <a:rPr lang="fr-FR" sz="1400" dirty="0">
                <a:solidFill>
                  <a:srgbClr val="000000"/>
                </a:solidFill>
                <a:effectLst/>
                <a:latin typeface="Montserrat Light" panose="00000400000000000000" pitchFamily="2" charset="0"/>
                <a:ea typeface="Times New Roman" panose="02020603050405020304" pitchFamily="18" charset="0"/>
              </a:rPr>
              <a:t>Nous pouvons exprimer notre gratitude envers les bénévoles de nos associations en leurs disant simplement "Merci". </a:t>
            </a:r>
            <a:endParaRPr lang="fr-FR" sz="1400" dirty="0">
              <a:effectLst/>
              <a:latin typeface="Montserrat Light" panose="00000400000000000000" pitchFamily="2" charset="0"/>
              <a:ea typeface="Times New Roman" panose="02020603050405020304" pitchFamily="18" charset="0"/>
            </a:endParaRPr>
          </a:p>
          <a:p>
            <a:pPr algn="just" fontAlgn="base">
              <a:lnSpc>
                <a:spcPts val="1650"/>
              </a:lnSpc>
              <a:spcAft>
                <a:spcPts val="750"/>
              </a:spcAft>
            </a:pPr>
            <a:r>
              <a:rPr lang="fr-FR" sz="1400" dirty="0">
                <a:solidFill>
                  <a:srgbClr val="000000"/>
                </a:solidFill>
                <a:effectLst/>
                <a:latin typeface="Montserrat Light" panose="00000400000000000000" pitchFamily="2" charset="0"/>
                <a:ea typeface="Times New Roman" panose="02020603050405020304" pitchFamily="18" charset="0"/>
              </a:rPr>
              <a:t>Le bénévolat rend heureux, conservez votre humanité et votre sens du partage, vous êtes les piliers de l'attractivité de notre territoire.</a:t>
            </a:r>
            <a:endParaRPr lang="fr-FR" sz="1400" dirty="0">
              <a:effectLst/>
              <a:latin typeface="Montserrat Light" panose="00000400000000000000" pitchFamily="2" charset="0"/>
              <a:ea typeface="Times New Roman" panose="02020603050405020304" pitchFamily="18" charset="0"/>
            </a:endParaRPr>
          </a:p>
          <a:p>
            <a:pPr algn="just" fontAlgn="base">
              <a:lnSpc>
                <a:spcPts val="1650"/>
              </a:lnSpc>
              <a:spcAft>
                <a:spcPts val="750"/>
              </a:spcAft>
            </a:pPr>
            <a:r>
              <a:rPr lang="fr-FR" sz="1400" dirty="0">
                <a:effectLst/>
                <a:latin typeface="Montserrat Light" panose="00000400000000000000" pitchFamily="2" charset="0"/>
                <a:ea typeface="Times New Roman" panose="02020603050405020304" pitchFamily="18" charset="0"/>
              </a:rPr>
              <a:t> </a:t>
            </a:r>
          </a:p>
          <a:p>
            <a:pPr algn="just" fontAlgn="base">
              <a:lnSpc>
                <a:spcPts val="1650"/>
              </a:lnSpc>
              <a:spcAft>
                <a:spcPts val="750"/>
              </a:spcAft>
            </a:pPr>
            <a:r>
              <a:rPr lang="fr-FR" sz="1400" dirty="0">
                <a:solidFill>
                  <a:srgbClr val="000000"/>
                </a:solidFill>
                <a:effectLst/>
                <a:latin typeface="Montserrat Light" panose="00000400000000000000" pitchFamily="2" charset="0"/>
                <a:ea typeface="Times New Roman" panose="02020603050405020304" pitchFamily="18" charset="0"/>
              </a:rPr>
              <a:t>Associativement vôtre.</a:t>
            </a:r>
            <a:endParaRPr lang="fr-FR" sz="1400" dirty="0">
              <a:effectLst/>
              <a:latin typeface="Montserrat Light" panose="00000400000000000000" pitchFamily="2" charset="0"/>
              <a:ea typeface="Times New Roman" panose="02020603050405020304" pitchFamily="18" charset="0"/>
            </a:endParaRPr>
          </a:p>
          <a:p>
            <a:pPr algn="just" fontAlgn="base">
              <a:lnSpc>
                <a:spcPts val="1650"/>
              </a:lnSpc>
              <a:spcAft>
                <a:spcPts val="750"/>
              </a:spcAft>
            </a:pPr>
            <a:r>
              <a:rPr lang="fr-FR" sz="1400" dirty="0">
                <a:solidFill>
                  <a:srgbClr val="000000"/>
                </a:solidFill>
                <a:effectLst/>
                <a:latin typeface="Montserrat Light" panose="00000400000000000000" pitchFamily="2" charset="0"/>
                <a:ea typeface="Times New Roman" panose="02020603050405020304" pitchFamily="18" charset="0"/>
              </a:rPr>
              <a:t>Hervé Wermuth</a:t>
            </a:r>
            <a:endParaRPr lang="fr-FR" sz="1400" dirty="0">
              <a:effectLst/>
              <a:latin typeface="Montserrat Light" panose="00000400000000000000" pitchFamily="2" charset="0"/>
              <a:ea typeface="Times New Roman" panose="02020603050405020304" pitchFamily="18" charset="0"/>
            </a:endParaRPr>
          </a:p>
          <a:p>
            <a:pPr algn="just" fontAlgn="base">
              <a:lnSpc>
                <a:spcPts val="1650"/>
              </a:lnSpc>
              <a:spcAft>
                <a:spcPts val="750"/>
              </a:spcAft>
            </a:pPr>
            <a:r>
              <a:rPr lang="fr-FR" sz="1400" dirty="0">
                <a:solidFill>
                  <a:srgbClr val="000000"/>
                </a:solidFill>
                <a:effectLst/>
                <a:latin typeface="Montserrat Light" panose="00000400000000000000" pitchFamily="2" charset="0"/>
                <a:ea typeface="Times New Roman" panose="02020603050405020304" pitchFamily="18" charset="0"/>
              </a:rPr>
              <a:t>Maire</a:t>
            </a:r>
            <a:endParaRPr lang="fr-FR" sz="1400" dirty="0">
              <a:effectLst/>
              <a:latin typeface="Montserrat Light" panose="00000400000000000000" pitchFamily="2" charset="0"/>
              <a:ea typeface="Times New Roman" panose="02020603050405020304" pitchFamily="18" charset="0"/>
            </a:endParaRPr>
          </a:p>
          <a:p>
            <a:pPr algn="just">
              <a:lnSpc>
                <a:spcPct val="150000"/>
              </a:lnSpc>
            </a:pPr>
            <a:endParaRPr lang="fr-FR" sz="1100" dirty="0">
              <a:effectLst/>
              <a:latin typeface="Montserrat Light" panose="00000400000000000000" pitchFamily="2" charset="0"/>
              <a:ea typeface="Calibri" panose="020F0502020204030204" pitchFamily="34" charset="0"/>
              <a:cs typeface="Arial" panose="020B0604020202020204" pitchFamily="34" charset="0"/>
            </a:endParaRPr>
          </a:p>
          <a:p>
            <a:pPr algn="just">
              <a:lnSpc>
                <a:spcPct val="150000"/>
              </a:lnSpc>
            </a:pPr>
            <a:endParaRPr lang="fr-FR" sz="1100" dirty="0">
              <a:effectLst/>
              <a:latin typeface="Montserrat Light" panose="00000400000000000000" pitchFamily="2" charset="0"/>
              <a:ea typeface="Calibri" panose="020F0502020204030204" pitchFamily="34" charset="0"/>
              <a:cs typeface="Arial" panose="020B0604020202020204" pitchFamily="34" charset="0"/>
            </a:endParaRPr>
          </a:p>
          <a:p>
            <a:pPr algn="just">
              <a:lnSpc>
                <a:spcPct val="150000"/>
              </a:lnSpc>
            </a:pPr>
            <a:endParaRPr lang="fr-FR" sz="1100" dirty="0">
              <a:effectLst/>
              <a:latin typeface="Montserrat Light" panose="00000400000000000000" pitchFamily="2" charset="0"/>
              <a:ea typeface="Calibri" panose="020F0502020204030204" pitchFamily="34" charset="0"/>
              <a:cs typeface="Arial" panose="020B0604020202020204" pitchFamily="34" charset="0"/>
            </a:endParaRPr>
          </a:p>
        </p:txBody>
      </p:sp>
      <p:sp>
        <p:nvSpPr>
          <p:cNvPr id="7" name="Espace réservé du numéro de diapositive 6">
            <a:extLst>
              <a:ext uri="{FF2B5EF4-FFF2-40B4-BE49-F238E27FC236}">
                <a16:creationId xmlns:a16="http://schemas.microsoft.com/office/drawing/2014/main" id="{35AE6BA5-A314-9124-0753-CEE577E81FD4}"/>
              </a:ext>
            </a:extLst>
          </p:cNvPr>
          <p:cNvSpPr>
            <a:spLocks noGrp="1"/>
          </p:cNvSpPr>
          <p:nvPr>
            <p:ph type="sldNum" sz="quarter" idx="12"/>
          </p:nvPr>
        </p:nvSpPr>
        <p:spPr/>
        <p:txBody>
          <a:bodyPr/>
          <a:lstStyle/>
          <a:p>
            <a:fld id="{2E67613E-4E5F-4999-83B4-3D4D7D29E623}" type="slidenum">
              <a:rPr lang="fr-FR" smtClean="0"/>
              <a:t>3</a:t>
            </a:fld>
            <a:endParaRPr lang="fr-FR"/>
          </a:p>
        </p:txBody>
      </p:sp>
    </p:spTree>
    <p:extLst>
      <p:ext uri="{BB962C8B-B14F-4D97-AF65-F5344CB8AC3E}">
        <p14:creationId xmlns:p14="http://schemas.microsoft.com/office/powerpoint/2010/main" val="1662685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9A0D83B-CEC9-BF34-6928-F110C62A9268}"/>
              </a:ext>
            </a:extLst>
          </p:cNvPr>
          <p:cNvSpPr/>
          <p:nvPr/>
        </p:nvSpPr>
        <p:spPr>
          <a:xfrm>
            <a:off x="1080000" y="104485"/>
            <a:ext cx="6479675" cy="396142"/>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BE532694-98DA-189B-D40C-4EF75BB46357}"/>
              </a:ext>
            </a:extLst>
          </p:cNvPr>
          <p:cNvSpPr txBox="1"/>
          <p:nvPr/>
        </p:nvSpPr>
        <p:spPr>
          <a:xfrm>
            <a:off x="1276856" y="138266"/>
            <a:ext cx="2233304" cy="276999"/>
          </a:xfrm>
          <a:prstGeom prst="rect">
            <a:avLst/>
          </a:prstGeom>
          <a:noFill/>
        </p:spPr>
        <p:txBody>
          <a:bodyPr wrap="none" rtlCol="0" anchor="ctr">
            <a:spAutoFit/>
          </a:bodyPr>
          <a:lstStyle/>
          <a:p>
            <a:r>
              <a:rPr lang="fr-FR" sz="1200" spc="200" dirty="0">
                <a:solidFill>
                  <a:schemeClr val="bg1"/>
                </a:solidFill>
                <a:latin typeface="Montserrat ExtraBold" panose="00000900000000000000" pitchFamily="2" charset="0"/>
              </a:rPr>
              <a:t>TAGOLSHEIM INFOS</a:t>
            </a:r>
          </a:p>
        </p:txBody>
      </p:sp>
      <p:pic>
        <p:nvPicPr>
          <p:cNvPr id="19" name="object 18">
            <a:extLst>
              <a:ext uri="{FF2B5EF4-FFF2-40B4-BE49-F238E27FC236}">
                <a16:creationId xmlns:a16="http://schemas.microsoft.com/office/drawing/2014/main" id="{F9B7B629-7511-0A96-26C4-E8359D47B02F}"/>
              </a:ext>
            </a:extLst>
          </p:cNvPr>
          <p:cNvPicPr/>
          <p:nvPr/>
        </p:nvPicPr>
        <p:blipFill>
          <a:blip r:embed="rId2" cstate="print"/>
          <a:stretch>
            <a:fillRect/>
          </a:stretch>
        </p:blipFill>
        <p:spPr>
          <a:xfrm>
            <a:off x="6220422" y="202503"/>
            <a:ext cx="595570" cy="716058"/>
          </a:xfrm>
          <a:prstGeom prst="rect">
            <a:avLst/>
          </a:prstGeom>
        </p:spPr>
      </p:pic>
      <p:sp>
        <p:nvSpPr>
          <p:cNvPr id="2" name="Rectangle 1">
            <a:extLst>
              <a:ext uri="{FF2B5EF4-FFF2-40B4-BE49-F238E27FC236}">
                <a16:creationId xmlns:a16="http://schemas.microsoft.com/office/drawing/2014/main" id="{529FE974-6B15-DBE3-EA6B-F38C668439FE}"/>
              </a:ext>
            </a:extLst>
          </p:cNvPr>
          <p:cNvSpPr/>
          <p:nvPr/>
        </p:nvSpPr>
        <p:spPr>
          <a:xfrm>
            <a:off x="100620" y="622257"/>
            <a:ext cx="5542533" cy="716058"/>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dirty="0">
              <a:latin typeface="Montserrat ExtraBold" panose="00000900000000000000" pitchFamily="2" charset="0"/>
            </a:endParaRPr>
          </a:p>
          <a:p>
            <a:r>
              <a:rPr lang="fr-FR" dirty="0">
                <a:latin typeface="Montserrat ExtraBold" panose="00000900000000000000" pitchFamily="2" charset="0"/>
              </a:rPr>
              <a:t>L’ASSOCIATION DE PARENTS  D’ELEVES</a:t>
            </a:r>
          </a:p>
          <a:p>
            <a:r>
              <a:rPr lang="fr-FR" dirty="0">
                <a:latin typeface="Montserrat ExtraBold" panose="00000900000000000000" pitchFamily="2" charset="0"/>
              </a:rPr>
              <a:t>APE WalTag</a:t>
            </a:r>
          </a:p>
          <a:p>
            <a:endParaRPr lang="fr-FR" dirty="0">
              <a:latin typeface="Montserrat ExtraBold" panose="00000900000000000000" pitchFamily="2" charset="0"/>
            </a:endParaRPr>
          </a:p>
        </p:txBody>
      </p:sp>
      <p:sp>
        <p:nvSpPr>
          <p:cNvPr id="28" name="AutoShape 6" descr="Blank Film Frame Stock Illustration Image Frame Film Vector ...">
            <a:extLst>
              <a:ext uri="{FF2B5EF4-FFF2-40B4-BE49-F238E27FC236}">
                <a16:creationId xmlns:a16="http://schemas.microsoft.com/office/drawing/2014/main" id="{9FCACF9F-424F-64D3-E417-65CFDF8BF350}"/>
              </a:ext>
            </a:extLst>
          </p:cNvPr>
          <p:cNvSpPr>
            <a:spLocks noChangeAspect="1" noChangeArrowheads="1"/>
          </p:cNvSpPr>
          <p:nvPr/>
        </p:nvSpPr>
        <p:spPr bwMode="auto">
          <a:xfrm>
            <a:off x="3627437" y="519350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Rectangle 11">
            <a:extLst>
              <a:ext uri="{FF2B5EF4-FFF2-40B4-BE49-F238E27FC236}">
                <a16:creationId xmlns:a16="http://schemas.microsoft.com/office/drawing/2014/main" id="{F7B6359A-2B82-01F4-AB05-6E5FBA192DA0}"/>
              </a:ext>
            </a:extLst>
          </p:cNvPr>
          <p:cNvSpPr>
            <a:spLocks noChangeArrowheads="1"/>
          </p:cNvSpPr>
          <p:nvPr/>
        </p:nvSpPr>
        <p:spPr bwMode="auto">
          <a:xfrm>
            <a:off x="0" y="0"/>
            <a:ext cx="7559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056" tIns="457056" rIns="457056" bIns="457056" numCol="1" anchor="ctr" anchorCtr="0" compatLnSpc="1">
            <a:prstTxWarp prst="textNoShape">
              <a:avLst/>
            </a:prstTxWarp>
            <a:spAutoFit/>
          </a:bodyPr>
          <a:lstStyle/>
          <a:p>
            <a:endParaRPr lang="fr-FR"/>
          </a:p>
        </p:txBody>
      </p:sp>
      <p:sp>
        <p:nvSpPr>
          <p:cNvPr id="12" name="Rectangle 13">
            <a:extLst>
              <a:ext uri="{FF2B5EF4-FFF2-40B4-BE49-F238E27FC236}">
                <a16:creationId xmlns:a16="http://schemas.microsoft.com/office/drawing/2014/main" id="{FECF9C02-1782-B42D-5DF4-4A10AD0F2320}"/>
              </a:ext>
            </a:extLst>
          </p:cNvPr>
          <p:cNvSpPr>
            <a:spLocks noChangeArrowheads="1"/>
          </p:cNvSpPr>
          <p:nvPr/>
        </p:nvSpPr>
        <p:spPr bwMode="auto">
          <a:xfrm>
            <a:off x="-208316" y="6139292"/>
            <a:ext cx="7976305" cy="1353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056" tIns="457056" rIns="457056" bIns="457056" numCol="1" anchor="ctr" anchorCtr="0" compatLnSpc="1">
            <a:prstTxWarp prst="textNoShape">
              <a:avLst/>
            </a:prstTxWarp>
            <a:spAutoFit/>
          </a:bodyPr>
          <a:lstStyle>
            <a:lvl1pPr indent="457200"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1pPr>
            <a:lvl2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2pPr>
            <a:lvl3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3pPr>
            <a:lvl4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4pPr>
            <a:lvl5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5pPr>
            <a:lvl6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6pPr>
            <a:lvl7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7pPr>
            <a:lvl8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8pPr>
            <a:lvl9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9pPr>
          </a:lstStyle>
          <a:p>
            <a:br>
              <a:rPr lang="fr-FR" sz="1400" dirty="0">
                <a:latin typeface="Montserrat Light" panose="00000400000000000000" pitchFamily="2" charset="0"/>
              </a:rPr>
            </a:br>
            <a:endParaRPr kumimoji="0" lang="fr-FR" altLang="fr-FR" sz="1400" b="0" i="0" u="none" strike="noStrike" cap="none" normalizeH="0" baseline="0" dirty="0">
              <a:ln>
                <a:noFill/>
              </a:ln>
              <a:solidFill>
                <a:srgbClr val="002060"/>
              </a:solidFill>
              <a:effectLst/>
              <a:latin typeface="Montserrat Light" panose="00000400000000000000" pitchFamily="2" charset="0"/>
              <a:ea typeface="Helvetica" panose="020B0604020202020204" pitchFamily="34" charset="0"/>
              <a:sym typeface="Webdings" panose="05030102010509060703" pitchFamily="18" charset="2"/>
            </a:endParaRPr>
          </a:p>
        </p:txBody>
      </p:sp>
      <p:sp>
        <p:nvSpPr>
          <p:cNvPr id="3" name="ZoneTexte 2">
            <a:extLst>
              <a:ext uri="{FF2B5EF4-FFF2-40B4-BE49-F238E27FC236}">
                <a16:creationId xmlns:a16="http://schemas.microsoft.com/office/drawing/2014/main" id="{7DBD3616-FEEE-180B-9156-AA171115AAA8}"/>
              </a:ext>
            </a:extLst>
          </p:cNvPr>
          <p:cNvSpPr txBox="1"/>
          <p:nvPr/>
        </p:nvSpPr>
        <p:spPr>
          <a:xfrm>
            <a:off x="240215" y="1040191"/>
            <a:ext cx="7176994" cy="1007071"/>
          </a:xfrm>
          <a:prstGeom prst="rect">
            <a:avLst/>
          </a:prstGeom>
          <a:noFill/>
        </p:spPr>
        <p:txBody>
          <a:bodyPr wrap="square" rtlCol="0">
            <a:spAutoFit/>
          </a:bodyPr>
          <a:lstStyle/>
          <a:p>
            <a:pPr algn="just">
              <a:lnSpc>
                <a:spcPct val="107000"/>
              </a:lnSpc>
            </a:pPr>
            <a:endParaRPr lang="fr-FR" sz="18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endParaRPr lang="fr-FR"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endParaRPr lang="fr-FR" sz="1000" dirty="0">
              <a:effectLst/>
              <a:latin typeface="Montserrat Light" panose="00000400000000000000" pitchFamily="2" charset="0"/>
              <a:ea typeface="Calibri" panose="020F0502020204030204" pitchFamily="34" charset="0"/>
              <a:cs typeface="Times New Roman" panose="02020603050405020304" pitchFamily="18" charset="0"/>
            </a:endParaRPr>
          </a:p>
          <a:p>
            <a:pPr>
              <a:lnSpc>
                <a:spcPct val="107000"/>
              </a:lnSpc>
              <a:spcAft>
                <a:spcPts val="800"/>
              </a:spcAft>
            </a:pP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83FD5562-3C14-AA2D-2B16-F3FC64924791}"/>
              </a:ext>
            </a:extLst>
          </p:cNvPr>
          <p:cNvSpPr txBox="1"/>
          <p:nvPr/>
        </p:nvSpPr>
        <p:spPr>
          <a:xfrm>
            <a:off x="491949" y="1877879"/>
            <a:ext cx="6673526" cy="8950720"/>
          </a:xfrm>
          <a:prstGeom prst="rect">
            <a:avLst/>
          </a:prstGeom>
          <a:noFill/>
        </p:spPr>
        <p:txBody>
          <a:bodyPr wrap="square">
            <a:spAutoFit/>
          </a:bodyPr>
          <a:lstStyle/>
          <a:p>
            <a:pPr algn="just">
              <a:lnSpc>
                <a:spcPct val="150000"/>
              </a:lnSpc>
            </a:pPr>
            <a:r>
              <a:rPr lang="fr-FR" sz="1100" i="1" dirty="0">
                <a:effectLst/>
                <a:latin typeface="Montserrat Light" panose="00000400000000000000" pitchFamily="2" charset="0"/>
                <a:ea typeface="Calibri" panose="020F0502020204030204" pitchFamily="34" charset="0"/>
                <a:cs typeface="Arial" panose="020B0604020202020204" pitchFamily="34" charset="0"/>
              </a:rPr>
              <a:t>Communiqué de Presse</a:t>
            </a:r>
          </a:p>
          <a:p>
            <a:pPr algn="just">
              <a:lnSpc>
                <a:spcPct val="150000"/>
              </a:lnSpc>
            </a:pPr>
            <a:endParaRPr lang="fr-FR" sz="1100" dirty="0">
              <a:effectLst/>
              <a:latin typeface="Montserrat Light" panose="00000400000000000000" pitchFamily="2" charset="0"/>
              <a:ea typeface="Calibri" panose="020F0502020204030204" pitchFamily="34" charset="0"/>
              <a:cs typeface="Times New Roman" panose="02020603050405020304" pitchFamily="18" charset="0"/>
            </a:endParaRPr>
          </a:p>
          <a:p>
            <a:pPr algn="just">
              <a:lnSpc>
                <a:spcPct val="150000"/>
              </a:lnSpc>
            </a:pPr>
            <a:r>
              <a:rPr lang="fr-FR" sz="1100" b="1" dirty="0">
                <a:effectLst/>
                <a:latin typeface="Montserrat Light" panose="00000400000000000000" pitchFamily="2" charset="0"/>
                <a:ea typeface="Calibri" panose="020F0502020204030204" pitchFamily="34" charset="0"/>
                <a:cs typeface="Arial" panose="020B0604020202020204" pitchFamily="34" charset="0"/>
              </a:rPr>
              <a:t>L'Association de Parents d'Élèves APE WalTag dynamise la vie scolaire à l'École les Mélèzes de Walheim et Tagolsheim</a:t>
            </a:r>
            <a:endParaRPr lang="fr-FR" sz="1100" b="1" dirty="0">
              <a:latin typeface="Montserrat Light" panose="00000400000000000000" pitchFamily="2" charset="0"/>
              <a:ea typeface="Calibri" panose="020F0502020204030204" pitchFamily="34" charset="0"/>
              <a:cs typeface="Times New Roman" panose="02020603050405020304" pitchFamily="18" charset="0"/>
            </a:endParaRPr>
          </a:p>
          <a:p>
            <a:pPr algn="just">
              <a:lnSpc>
                <a:spcPct val="150000"/>
              </a:lnSpc>
            </a:pPr>
            <a:r>
              <a:rPr lang="fr-FR" sz="1100" dirty="0">
                <a:effectLst/>
                <a:latin typeface="Montserrat Light" panose="00000400000000000000" pitchFamily="2" charset="0"/>
                <a:ea typeface="Calibri" panose="020F0502020204030204" pitchFamily="34" charset="0"/>
                <a:cs typeface="Arial" panose="020B0604020202020204" pitchFamily="34" charset="0"/>
              </a:rPr>
              <a:t>Tagolsheim, le 26 janvier 2024 - L'Association de Parents d'Élèves APE WalTag a été officiellement créée en novembre 2023 par des parents bénévoles de l'École les Mélèzes de Walheim et Tagolsheim. Le conseil d'administration est composé de 10 membres, et il est rejoint par 30 familles membres à ce jour.</a:t>
            </a:r>
            <a:endParaRPr lang="fr-FR" sz="1100" dirty="0">
              <a:effectLst/>
              <a:latin typeface="Montserrat Light" panose="00000400000000000000" pitchFamily="2" charset="0"/>
              <a:ea typeface="Calibri" panose="020F0502020204030204" pitchFamily="34" charset="0"/>
              <a:cs typeface="Times New Roman" panose="02020603050405020304" pitchFamily="18" charset="0"/>
            </a:endParaRPr>
          </a:p>
          <a:p>
            <a:pPr algn="just">
              <a:lnSpc>
                <a:spcPct val="150000"/>
              </a:lnSpc>
            </a:pPr>
            <a:r>
              <a:rPr lang="fr-FR" sz="1100" dirty="0">
                <a:effectLst/>
                <a:latin typeface="Montserrat Light" panose="00000400000000000000" pitchFamily="2" charset="0"/>
                <a:ea typeface="Calibri" panose="020F0502020204030204" pitchFamily="34" charset="0"/>
                <a:cs typeface="Arial" panose="020B0604020202020204" pitchFamily="34" charset="0"/>
              </a:rPr>
              <a:t>L'APE travaille avec le corps enseignant et les municipalités pour proposer des activités festives, sportives et culturelles destinées aux élèves et à leurs familles. Les projets ont pour objectif de récolter des fonds dans le but de soutenir financièrement des actions éducatives mais aussi de faire plaisir aux enfants en créant un esprit convivial autour de l’école. </a:t>
            </a:r>
            <a:endParaRPr lang="fr-FR" sz="1100" dirty="0">
              <a:effectLst/>
              <a:latin typeface="Montserrat Light" panose="00000400000000000000" pitchFamily="2" charset="0"/>
              <a:ea typeface="Calibri" panose="020F0502020204030204" pitchFamily="34" charset="0"/>
              <a:cs typeface="Times New Roman" panose="02020603050405020304" pitchFamily="18" charset="0"/>
            </a:endParaRPr>
          </a:p>
          <a:p>
            <a:pPr algn="just">
              <a:lnSpc>
                <a:spcPct val="150000"/>
              </a:lnSpc>
            </a:pPr>
            <a:r>
              <a:rPr lang="fr-FR" sz="1100" dirty="0">
                <a:effectLst/>
                <a:latin typeface="Montserrat Light" panose="00000400000000000000" pitchFamily="2" charset="0"/>
                <a:ea typeface="Calibri" panose="020F0502020204030204" pitchFamily="34" charset="0"/>
                <a:cs typeface="Arial" panose="020B0604020202020204" pitchFamily="34" charset="0"/>
              </a:rPr>
              <a:t>Mélanie MARTIN, présidente de l'association, se réjouit : </a:t>
            </a:r>
            <a:r>
              <a:rPr lang="fr-FR" sz="1100" i="1" dirty="0">
                <a:effectLst/>
                <a:latin typeface="Montserrat Light" panose="00000400000000000000" pitchFamily="2" charset="0"/>
                <a:ea typeface="Calibri" panose="020F0502020204030204" pitchFamily="34" charset="0"/>
                <a:cs typeface="Arial" panose="020B0604020202020204" pitchFamily="34" charset="0"/>
              </a:rPr>
              <a:t>"Le lancement de ce projet est une source de grande satisfaction, avec le soutien précieux des équipes enseignantes et des municipalités. Nous exprimons notre gratitude envers les 30 familles qui nous ont déjà accordé leur confiance et espérons accueillir bientôt le soutien d'autres parents dans cette aventure.« </a:t>
            </a:r>
          </a:p>
          <a:p>
            <a:pPr algn="just">
              <a:lnSpc>
                <a:spcPct val="150000"/>
              </a:lnSpc>
            </a:pPr>
            <a:endParaRPr lang="fr-FR" sz="1100" dirty="0">
              <a:effectLst/>
              <a:latin typeface="Montserrat Light" panose="00000400000000000000" pitchFamily="2" charset="0"/>
              <a:ea typeface="Calibri" panose="020F0502020204030204" pitchFamily="34" charset="0"/>
              <a:cs typeface="Times New Roman" panose="02020603050405020304" pitchFamily="18" charset="0"/>
            </a:endParaRPr>
          </a:p>
          <a:p>
            <a:pPr algn="just">
              <a:lnSpc>
                <a:spcPct val="150000"/>
              </a:lnSpc>
            </a:pPr>
            <a:r>
              <a:rPr lang="fr-FR" sz="1100" b="1" dirty="0">
                <a:effectLst/>
                <a:latin typeface="Montserrat Light" panose="00000400000000000000" pitchFamily="2" charset="0"/>
                <a:ea typeface="Calibri" panose="020F0502020204030204" pitchFamily="34" charset="0"/>
                <a:cs typeface="Arial" panose="020B0604020202020204" pitchFamily="34" charset="0"/>
              </a:rPr>
              <a:t>Bilan des actions passées et annonces des actions futures</a:t>
            </a:r>
            <a:endParaRPr lang="fr-FR" sz="1100" dirty="0">
              <a:effectLst/>
              <a:latin typeface="Montserrat Light" panose="00000400000000000000" pitchFamily="2" charset="0"/>
              <a:ea typeface="Calibri" panose="020F0502020204030204" pitchFamily="34" charset="0"/>
              <a:cs typeface="Times New Roman" panose="02020603050405020304" pitchFamily="18" charset="0"/>
            </a:endParaRPr>
          </a:p>
          <a:p>
            <a:pPr algn="just">
              <a:lnSpc>
                <a:spcPct val="150000"/>
              </a:lnSpc>
            </a:pPr>
            <a:r>
              <a:rPr lang="fr-FR" sz="1100" dirty="0">
                <a:effectLst/>
                <a:latin typeface="Montserrat Light" panose="00000400000000000000" pitchFamily="2" charset="0"/>
                <a:ea typeface="Calibri" panose="020F0502020204030204" pitchFamily="34" charset="0"/>
                <a:cs typeface="Arial" panose="020B0604020202020204" pitchFamily="34" charset="0"/>
              </a:rPr>
              <a:t>Grâce au soutien de la mairie de Tagolsheim, des commerçants, d'autres associations locales et de nombreux parents d'élèves, l'association a tenu un stand de desserts lors de la marche gourmande en décembre, servant plus de 70 gâteaux faits maison aux marcheurs.</a:t>
            </a:r>
            <a:endParaRPr lang="fr-FR" sz="1100" dirty="0">
              <a:effectLst/>
              <a:latin typeface="Montserrat Light" panose="00000400000000000000" pitchFamily="2" charset="0"/>
              <a:ea typeface="Calibri" panose="020F0502020204030204" pitchFamily="34" charset="0"/>
              <a:cs typeface="Times New Roman" panose="02020603050405020304" pitchFamily="18" charset="0"/>
            </a:endParaRPr>
          </a:p>
          <a:p>
            <a:pPr algn="just">
              <a:lnSpc>
                <a:spcPct val="150000"/>
              </a:lnSpc>
            </a:pPr>
            <a:endParaRPr lang="fr-FR" sz="1100" u="sng" dirty="0">
              <a:effectLst/>
              <a:latin typeface="Montserrat Light" panose="00000400000000000000" pitchFamily="2" charset="0"/>
              <a:ea typeface="Calibri" panose="020F0502020204030204" pitchFamily="34" charset="0"/>
              <a:cs typeface="Arial" panose="020B0604020202020204" pitchFamily="34" charset="0"/>
            </a:endParaRPr>
          </a:p>
          <a:p>
            <a:pPr algn="just">
              <a:lnSpc>
                <a:spcPct val="150000"/>
              </a:lnSpc>
            </a:pPr>
            <a:r>
              <a:rPr lang="fr-FR" sz="1100" u="sng" dirty="0">
                <a:effectLst/>
                <a:latin typeface="Montserrat Light" panose="00000400000000000000" pitchFamily="2" charset="0"/>
                <a:ea typeface="Calibri" panose="020F0502020204030204" pitchFamily="34" charset="0"/>
                <a:cs typeface="Arial" panose="020B0604020202020204" pitchFamily="34" charset="0"/>
              </a:rPr>
              <a:t>Prochaines Actions :</a:t>
            </a:r>
            <a:endParaRPr lang="fr-FR" sz="1100" dirty="0">
              <a:effectLst/>
              <a:latin typeface="Montserrat Light" panose="00000400000000000000" pitchFamily="2" charset="0"/>
              <a:ea typeface="Calibri" panose="020F0502020204030204" pitchFamily="34" charset="0"/>
              <a:cs typeface="Times New Roman" panose="02020603050405020304" pitchFamily="18" charset="0"/>
            </a:endParaRPr>
          </a:p>
          <a:p>
            <a:pPr algn="just">
              <a:lnSpc>
                <a:spcPct val="150000"/>
              </a:lnSpc>
            </a:pPr>
            <a:r>
              <a:rPr lang="fr-FR" sz="1100" b="1" dirty="0">
                <a:effectLst/>
                <a:latin typeface="Montserrat Light" panose="00000400000000000000" pitchFamily="2" charset="0"/>
                <a:ea typeface="Calibri" panose="020F0502020204030204" pitchFamily="34" charset="0"/>
                <a:cs typeface="Arial" panose="020B0604020202020204" pitchFamily="34" charset="0"/>
              </a:rPr>
              <a:t>1. Vente de chocolats de Pâques</a:t>
            </a:r>
            <a:r>
              <a:rPr lang="fr-FR" sz="1100" dirty="0">
                <a:effectLst/>
                <a:latin typeface="Montserrat Light" panose="00000400000000000000" pitchFamily="2" charset="0"/>
                <a:ea typeface="Calibri" panose="020F0502020204030204" pitchFamily="34" charset="0"/>
                <a:cs typeface="Arial" panose="020B0604020202020204" pitchFamily="34" charset="0"/>
              </a:rPr>
              <a:t> : Commandez dès maintenant des chocolats de qualité (chocolatier Strasbourgeois Jacques </a:t>
            </a:r>
            <a:r>
              <a:rPr lang="fr-FR" sz="1100" dirty="0" err="1">
                <a:effectLst/>
                <a:latin typeface="Montserrat Light" panose="00000400000000000000" pitchFamily="2" charset="0"/>
                <a:ea typeface="Calibri" panose="020F0502020204030204" pitchFamily="34" charset="0"/>
                <a:cs typeface="Arial" panose="020B0604020202020204" pitchFamily="34" charset="0"/>
              </a:rPr>
              <a:t>Bockel</a:t>
            </a:r>
            <a:r>
              <a:rPr lang="fr-FR" sz="1100" dirty="0">
                <a:effectLst/>
                <a:latin typeface="Montserrat Light" panose="00000400000000000000" pitchFamily="2" charset="0"/>
                <a:ea typeface="Calibri" panose="020F0502020204030204" pitchFamily="34" charset="0"/>
                <a:cs typeface="Arial" panose="020B0604020202020204" pitchFamily="34" charset="0"/>
              </a:rPr>
              <a:t>) à tarifs avantageux pour soutenir nos initiatives. Commandes possibles avant le 22 février. Plus d’infos par courriel.</a:t>
            </a:r>
            <a:endParaRPr lang="fr-FR" sz="1100" dirty="0">
              <a:effectLst/>
              <a:latin typeface="Montserrat Light" panose="00000400000000000000" pitchFamily="2" charset="0"/>
              <a:ea typeface="Calibri" panose="020F0502020204030204" pitchFamily="34" charset="0"/>
              <a:cs typeface="Times New Roman" panose="02020603050405020304" pitchFamily="18" charset="0"/>
            </a:endParaRPr>
          </a:p>
          <a:p>
            <a:pPr algn="just">
              <a:lnSpc>
                <a:spcPct val="150000"/>
              </a:lnSpc>
            </a:pPr>
            <a:endParaRPr lang="fr-FR" sz="1100" dirty="0">
              <a:effectLst/>
              <a:latin typeface="Montserrat Light" panose="00000400000000000000" pitchFamily="2" charset="0"/>
              <a:ea typeface="Calibri" panose="020F0502020204030204" pitchFamily="34" charset="0"/>
              <a:cs typeface="Arial" panose="020B0604020202020204" pitchFamily="34" charset="0"/>
            </a:endParaRPr>
          </a:p>
          <a:p>
            <a:pPr algn="just">
              <a:lnSpc>
                <a:spcPct val="150000"/>
              </a:lnSpc>
            </a:pPr>
            <a:endParaRPr lang="fr-FR" sz="1100" dirty="0">
              <a:effectLst/>
              <a:latin typeface="Montserrat Light" panose="00000400000000000000" pitchFamily="2" charset="0"/>
              <a:ea typeface="Calibri" panose="020F0502020204030204" pitchFamily="34" charset="0"/>
              <a:cs typeface="Arial" panose="020B0604020202020204" pitchFamily="34" charset="0"/>
            </a:endParaRPr>
          </a:p>
          <a:p>
            <a:pPr algn="just">
              <a:lnSpc>
                <a:spcPct val="150000"/>
              </a:lnSpc>
            </a:pPr>
            <a:r>
              <a:rPr lang="fr-FR" sz="1100" b="1" dirty="0">
                <a:effectLst/>
                <a:latin typeface="Montserrat Light" panose="00000400000000000000" pitchFamily="2" charset="0"/>
                <a:ea typeface="Calibri" panose="020F0502020204030204" pitchFamily="34" charset="0"/>
                <a:cs typeface="Arial" panose="020B0604020202020204" pitchFamily="34" charset="0"/>
              </a:rPr>
              <a:t>2.</a:t>
            </a:r>
            <a:r>
              <a:rPr lang="fr-FR" sz="1100" dirty="0">
                <a:effectLst/>
                <a:latin typeface="Montserrat Light" panose="00000400000000000000" pitchFamily="2" charset="0"/>
                <a:ea typeface="Calibri" panose="020F0502020204030204" pitchFamily="34" charset="0"/>
                <a:cs typeface="Arial" panose="020B0604020202020204" pitchFamily="34" charset="0"/>
              </a:rPr>
              <a:t> </a:t>
            </a:r>
            <a:r>
              <a:rPr lang="fr-FR" sz="1100" b="1" dirty="0">
                <a:effectLst/>
                <a:latin typeface="Montserrat Light" panose="00000400000000000000" pitchFamily="2" charset="0"/>
                <a:ea typeface="Calibri" panose="020F0502020204030204" pitchFamily="34" charset="0"/>
                <a:cs typeface="Arial" panose="020B0604020202020204" pitchFamily="34" charset="0"/>
              </a:rPr>
              <a:t>Organisation d'une Bourse aux Vêtements, Puériculture et Jouets</a:t>
            </a:r>
            <a:r>
              <a:rPr lang="fr-FR" sz="1100" dirty="0">
                <a:effectLst/>
                <a:latin typeface="Montserrat Light" panose="00000400000000000000" pitchFamily="2" charset="0"/>
                <a:ea typeface="Calibri" panose="020F0502020204030204" pitchFamily="34" charset="0"/>
                <a:cs typeface="Arial" panose="020B0604020202020204" pitchFamily="34" charset="0"/>
              </a:rPr>
              <a:t> le 24 mars à Tagolsheim et le 22 septembre à Walheim. </a:t>
            </a:r>
          </a:p>
          <a:p>
            <a:pPr algn="just">
              <a:lnSpc>
                <a:spcPct val="150000"/>
              </a:lnSpc>
            </a:pPr>
            <a:r>
              <a:rPr lang="fr-FR" sz="1100" dirty="0">
                <a:effectLst/>
                <a:latin typeface="Montserrat Light" panose="00000400000000000000" pitchFamily="2" charset="0"/>
                <a:ea typeface="Calibri" panose="020F0502020204030204" pitchFamily="34" charset="0"/>
                <a:cs typeface="Arial" panose="020B0604020202020204" pitchFamily="34" charset="0"/>
              </a:rPr>
              <a:t>Venez dénicher des trésors et soutenez les projets de l’association.</a:t>
            </a:r>
            <a:endParaRPr lang="fr-FR" sz="1100" dirty="0">
              <a:effectLst/>
              <a:latin typeface="Montserrat Light" panose="00000400000000000000" pitchFamily="2" charset="0"/>
              <a:ea typeface="Calibri" panose="020F0502020204030204" pitchFamily="34" charset="0"/>
              <a:cs typeface="Times New Roman" panose="02020603050405020304" pitchFamily="18" charset="0"/>
            </a:endParaRPr>
          </a:p>
          <a:p>
            <a:pPr algn="just">
              <a:lnSpc>
                <a:spcPct val="150000"/>
              </a:lnSpc>
            </a:pPr>
            <a:endParaRPr lang="fr-FR" sz="1100" dirty="0">
              <a:effectLst/>
              <a:latin typeface="Montserrat Light" panose="00000400000000000000" pitchFamily="2" charset="0"/>
              <a:ea typeface="Calibri" panose="020F0502020204030204" pitchFamily="34" charset="0"/>
              <a:cs typeface="Arial" panose="020B0604020202020204" pitchFamily="34" charset="0"/>
            </a:endParaRPr>
          </a:p>
          <a:p>
            <a:pPr algn="just">
              <a:lnSpc>
                <a:spcPct val="150000"/>
              </a:lnSpc>
            </a:pPr>
            <a:endParaRPr lang="fr-FR" sz="1100" dirty="0">
              <a:effectLst/>
              <a:latin typeface="Montserrat Light" panose="00000400000000000000" pitchFamily="2" charset="0"/>
              <a:ea typeface="Calibri" panose="020F0502020204030204" pitchFamily="34" charset="0"/>
              <a:cs typeface="Arial" panose="020B0604020202020204" pitchFamily="34" charset="0"/>
            </a:endParaRPr>
          </a:p>
          <a:p>
            <a:pPr algn="just">
              <a:lnSpc>
                <a:spcPct val="150000"/>
              </a:lnSpc>
            </a:pPr>
            <a:endParaRPr lang="fr-FR" sz="1100" dirty="0">
              <a:effectLst/>
              <a:latin typeface="Montserrat Light" panose="00000400000000000000" pitchFamily="2" charset="0"/>
              <a:ea typeface="Calibri" panose="020F0502020204030204" pitchFamily="34" charset="0"/>
              <a:cs typeface="Arial" panose="020B0604020202020204" pitchFamily="34" charset="0"/>
            </a:endParaRPr>
          </a:p>
        </p:txBody>
      </p:sp>
      <p:pic>
        <p:nvPicPr>
          <p:cNvPr id="6" name="Image 5" descr="Une image contenant texte, Police, affiche, conception&#10;&#10;Description générée automatiquement">
            <a:extLst>
              <a:ext uri="{FF2B5EF4-FFF2-40B4-BE49-F238E27FC236}">
                <a16:creationId xmlns:a16="http://schemas.microsoft.com/office/drawing/2014/main" id="{629B403D-CF76-4952-5879-83F19D68F1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355" y="1024912"/>
            <a:ext cx="1022350" cy="1022350"/>
          </a:xfrm>
          <a:prstGeom prst="rect">
            <a:avLst/>
          </a:prstGeom>
        </p:spPr>
      </p:pic>
      <p:pic>
        <p:nvPicPr>
          <p:cNvPr id="1028" name="Picture 4" descr="ADH organise sa première bourse aux vêtements | A Domicile Hérault">
            <a:extLst>
              <a:ext uri="{FF2B5EF4-FFF2-40B4-BE49-F238E27FC236}">
                <a16:creationId xmlns:a16="http://schemas.microsoft.com/office/drawing/2014/main" id="{94210813-FB9F-FF86-9FE3-B6CA3ECDE8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9415" y="9494366"/>
            <a:ext cx="801007" cy="7328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apin De Pâques Dessin Animé Portant Un Panier Plein D'oeufs | Vecteur  Premium">
            <a:extLst>
              <a:ext uri="{FF2B5EF4-FFF2-40B4-BE49-F238E27FC236}">
                <a16:creationId xmlns:a16="http://schemas.microsoft.com/office/drawing/2014/main" id="{3A1CF8E4-2EB4-7AFC-2612-8959B6FABA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1071" y="8428072"/>
            <a:ext cx="579479" cy="732836"/>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du numéro de diapositive 6">
            <a:extLst>
              <a:ext uri="{FF2B5EF4-FFF2-40B4-BE49-F238E27FC236}">
                <a16:creationId xmlns:a16="http://schemas.microsoft.com/office/drawing/2014/main" id="{BD0ED7BA-6082-7116-79B6-A987800DD5D5}"/>
              </a:ext>
            </a:extLst>
          </p:cNvPr>
          <p:cNvSpPr>
            <a:spLocks noGrp="1"/>
          </p:cNvSpPr>
          <p:nvPr>
            <p:ph type="sldNum" sz="quarter" idx="12"/>
          </p:nvPr>
        </p:nvSpPr>
        <p:spPr/>
        <p:txBody>
          <a:bodyPr/>
          <a:lstStyle/>
          <a:p>
            <a:fld id="{2E67613E-4E5F-4999-83B4-3D4D7D29E623}" type="slidenum">
              <a:rPr lang="fr-FR" smtClean="0"/>
              <a:t>4</a:t>
            </a:fld>
            <a:endParaRPr lang="fr-FR"/>
          </a:p>
        </p:txBody>
      </p:sp>
    </p:spTree>
    <p:extLst>
      <p:ext uri="{BB962C8B-B14F-4D97-AF65-F5344CB8AC3E}">
        <p14:creationId xmlns:p14="http://schemas.microsoft.com/office/powerpoint/2010/main" val="3050387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9A0D83B-CEC9-BF34-6928-F110C62A9268}"/>
              </a:ext>
            </a:extLst>
          </p:cNvPr>
          <p:cNvSpPr/>
          <p:nvPr/>
        </p:nvSpPr>
        <p:spPr>
          <a:xfrm>
            <a:off x="1080000" y="104485"/>
            <a:ext cx="6479675" cy="396142"/>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BE532694-98DA-189B-D40C-4EF75BB46357}"/>
              </a:ext>
            </a:extLst>
          </p:cNvPr>
          <p:cNvSpPr txBox="1"/>
          <p:nvPr/>
        </p:nvSpPr>
        <p:spPr>
          <a:xfrm>
            <a:off x="1276856" y="138266"/>
            <a:ext cx="2233304" cy="276999"/>
          </a:xfrm>
          <a:prstGeom prst="rect">
            <a:avLst/>
          </a:prstGeom>
          <a:noFill/>
        </p:spPr>
        <p:txBody>
          <a:bodyPr wrap="none" rtlCol="0" anchor="ctr">
            <a:spAutoFit/>
          </a:bodyPr>
          <a:lstStyle/>
          <a:p>
            <a:r>
              <a:rPr lang="fr-FR" sz="1200" spc="200" dirty="0">
                <a:solidFill>
                  <a:schemeClr val="bg1"/>
                </a:solidFill>
                <a:latin typeface="Montserrat ExtraBold" panose="00000900000000000000" pitchFamily="2" charset="0"/>
              </a:rPr>
              <a:t>TAGOLSHEIM INFOS</a:t>
            </a:r>
          </a:p>
        </p:txBody>
      </p:sp>
      <p:pic>
        <p:nvPicPr>
          <p:cNvPr id="19" name="object 18">
            <a:extLst>
              <a:ext uri="{FF2B5EF4-FFF2-40B4-BE49-F238E27FC236}">
                <a16:creationId xmlns:a16="http://schemas.microsoft.com/office/drawing/2014/main" id="{F9B7B629-7511-0A96-26C4-E8359D47B02F}"/>
              </a:ext>
            </a:extLst>
          </p:cNvPr>
          <p:cNvPicPr/>
          <p:nvPr/>
        </p:nvPicPr>
        <p:blipFill>
          <a:blip r:embed="rId2" cstate="print"/>
          <a:stretch>
            <a:fillRect/>
          </a:stretch>
        </p:blipFill>
        <p:spPr>
          <a:xfrm>
            <a:off x="6220422" y="202503"/>
            <a:ext cx="595570" cy="716058"/>
          </a:xfrm>
          <a:prstGeom prst="rect">
            <a:avLst/>
          </a:prstGeom>
        </p:spPr>
      </p:pic>
      <p:sp>
        <p:nvSpPr>
          <p:cNvPr id="2" name="Rectangle 1">
            <a:extLst>
              <a:ext uri="{FF2B5EF4-FFF2-40B4-BE49-F238E27FC236}">
                <a16:creationId xmlns:a16="http://schemas.microsoft.com/office/drawing/2014/main" id="{529FE974-6B15-DBE3-EA6B-F38C668439FE}"/>
              </a:ext>
            </a:extLst>
          </p:cNvPr>
          <p:cNvSpPr/>
          <p:nvPr/>
        </p:nvSpPr>
        <p:spPr>
          <a:xfrm>
            <a:off x="100620" y="540297"/>
            <a:ext cx="5542533" cy="716058"/>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dirty="0">
              <a:latin typeface="Montserrat ExtraBold" panose="00000900000000000000" pitchFamily="2" charset="0"/>
            </a:endParaRPr>
          </a:p>
          <a:p>
            <a:r>
              <a:rPr lang="fr-FR" dirty="0">
                <a:latin typeface="Montserrat ExtraBold" panose="00000900000000000000" pitchFamily="2" charset="0"/>
              </a:rPr>
              <a:t>L’ASSOCIATION DE PARENTS  D’ELEVES</a:t>
            </a:r>
          </a:p>
          <a:p>
            <a:r>
              <a:rPr lang="fr-FR" dirty="0">
                <a:latin typeface="Montserrat ExtraBold" panose="00000900000000000000" pitchFamily="2" charset="0"/>
              </a:rPr>
              <a:t>APE  WalTag</a:t>
            </a:r>
          </a:p>
          <a:p>
            <a:endParaRPr lang="fr-FR" dirty="0">
              <a:latin typeface="Montserrat ExtraBold" panose="00000900000000000000" pitchFamily="2" charset="0"/>
            </a:endParaRPr>
          </a:p>
        </p:txBody>
      </p:sp>
      <p:sp>
        <p:nvSpPr>
          <p:cNvPr id="28" name="AutoShape 6" descr="Blank Film Frame Stock Illustration Image Frame Film Vector ...">
            <a:extLst>
              <a:ext uri="{FF2B5EF4-FFF2-40B4-BE49-F238E27FC236}">
                <a16:creationId xmlns:a16="http://schemas.microsoft.com/office/drawing/2014/main" id="{9FCACF9F-424F-64D3-E417-65CFDF8BF350}"/>
              </a:ext>
            </a:extLst>
          </p:cNvPr>
          <p:cNvSpPr>
            <a:spLocks noChangeAspect="1" noChangeArrowheads="1"/>
          </p:cNvSpPr>
          <p:nvPr/>
        </p:nvSpPr>
        <p:spPr bwMode="auto">
          <a:xfrm>
            <a:off x="3627437" y="519350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Rectangle 11">
            <a:extLst>
              <a:ext uri="{FF2B5EF4-FFF2-40B4-BE49-F238E27FC236}">
                <a16:creationId xmlns:a16="http://schemas.microsoft.com/office/drawing/2014/main" id="{F7B6359A-2B82-01F4-AB05-6E5FBA192DA0}"/>
              </a:ext>
            </a:extLst>
          </p:cNvPr>
          <p:cNvSpPr>
            <a:spLocks noChangeArrowheads="1"/>
          </p:cNvSpPr>
          <p:nvPr/>
        </p:nvSpPr>
        <p:spPr bwMode="auto">
          <a:xfrm>
            <a:off x="0" y="0"/>
            <a:ext cx="7559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056" tIns="457056" rIns="457056" bIns="457056" numCol="1" anchor="ctr" anchorCtr="0" compatLnSpc="1">
            <a:prstTxWarp prst="textNoShape">
              <a:avLst/>
            </a:prstTxWarp>
            <a:spAutoFit/>
          </a:bodyPr>
          <a:lstStyle/>
          <a:p>
            <a:endParaRPr lang="fr-FR"/>
          </a:p>
        </p:txBody>
      </p:sp>
      <p:sp>
        <p:nvSpPr>
          <p:cNvPr id="12" name="Rectangle 13">
            <a:extLst>
              <a:ext uri="{FF2B5EF4-FFF2-40B4-BE49-F238E27FC236}">
                <a16:creationId xmlns:a16="http://schemas.microsoft.com/office/drawing/2014/main" id="{FECF9C02-1782-B42D-5DF4-4A10AD0F2320}"/>
              </a:ext>
            </a:extLst>
          </p:cNvPr>
          <p:cNvSpPr>
            <a:spLocks noChangeArrowheads="1"/>
          </p:cNvSpPr>
          <p:nvPr/>
        </p:nvSpPr>
        <p:spPr bwMode="auto">
          <a:xfrm>
            <a:off x="-208316" y="6139292"/>
            <a:ext cx="7976305" cy="1353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056" tIns="457056" rIns="457056" bIns="457056" numCol="1" anchor="ctr" anchorCtr="0" compatLnSpc="1">
            <a:prstTxWarp prst="textNoShape">
              <a:avLst/>
            </a:prstTxWarp>
            <a:spAutoFit/>
          </a:bodyPr>
          <a:lstStyle>
            <a:lvl1pPr indent="457200"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1pPr>
            <a:lvl2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2pPr>
            <a:lvl3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3pPr>
            <a:lvl4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4pPr>
            <a:lvl5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5pPr>
            <a:lvl6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6pPr>
            <a:lvl7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7pPr>
            <a:lvl8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8pPr>
            <a:lvl9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9pPr>
          </a:lstStyle>
          <a:p>
            <a:br>
              <a:rPr lang="fr-FR" sz="1400" dirty="0">
                <a:latin typeface="Montserrat Light" panose="00000400000000000000" pitchFamily="2" charset="0"/>
              </a:rPr>
            </a:br>
            <a:endParaRPr kumimoji="0" lang="fr-FR" altLang="fr-FR" sz="1400" b="0" i="0" u="none" strike="noStrike" cap="none" normalizeH="0" baseline="0" dirty="0">
              <a:ln>
                <a:noFill/>
              </a:ln>
              <a:solidFill>
                <a:srgbClr val="002060"/>
              </a:solidFill>
              <a:effectLst/>
              <a:latin typeface="Montserrat Light" panose="00000400000000000000" pitchFamily="2" charset="0"/>
              <a:ea typeface="Helvetica" panose="020B0604020202020204" pitchFamily="34" charset="0"/>
              <a:sym typeface="Webdings" panose="05030102010509060703" pitchFamily="18" charset="2"/>
            </a:endParaRPr>
          </a:p>
        </p:txBody>
      </p:sp>
      <p:sp>
        <p:nvSpPr>
          <p:cNvPr id="3" name="ZoneTexte 2">
            <a:extLst>
              <a:ext uri="{FF2B5EF4-FFF2-40B4-BE49-F238E27FC236}">
                <a16:creationId xmlns:a16="http://schemas.microsoft.com/office/drawing/2014/main" id="{7DBD3616-FEEE-180B-9156-AA171115AAA8}"/>
              </a:ext>
            </a:extLst>
          </p:cNvPr>
          <p:cNvSpPr txBox="1"/>
          <p:nvPr/>
        </p:nvSpPr>
        <p:spPr>
          <a:xfrm>
            <a:off x="282061" y="823254"/>
            <a:ext cx="7176994" cy="1007071"/>
          </a:xfrm>
          <a:prstGeom prst="rect">
            <a:avLst/>
          </a:prstGeom>
          <a:noFill/>
        </p:spPr>
        <p:txBody>
          <a:bodyPr wrap="square" rtlCol="0">
            <a:spAutoFit/>
          </a:bodyPr>
          <a:lstStyle/>
          <a:p>
            <a:pPr algn="just">
              <a:lnSpc>
                <a:spcPct val="107000"/>
              </a:lnSpc>
            </a:pPr>
            <a:endParaRPr lang="fr-FR" sz="18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endParaRPr lang="fr-FR"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endParaRPr lang="fr-FR" sz="1000" dirty="0">
              <a:effectLst/>
              <a:latin typeface="Montserrat Light" panose="00000400000000000000" pitchFamily="2" charset="0"/>
              <a:ea typeface="Calibri" panose="020F0502020204030204" pitchFamily="34" charset="0"/>
              <a:cs typeface="Times New Roman" panose="02020603050405020304" pitchFamily="18" charset="0"/>
            </a:endParaRPr>
          </a:p>
          <a:p>
            <a:pPr>
              <a:lnSpc>
                <a:spcPct val="107000"/>
              </a:lnSpc>
              <a:spcAft>
                <a:spcPts val="800"/>
              </a:spcAft>
            </a:pP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83FD5562-3C14-AA2D-2B16-F3FC64924791}"/>
              </a:ext>
            </a:extLst>
          </p:cNvPr>
          <p:cNvSpPr txBox="1"/>
          <p:nvPr/>
        </p:nvSpPr>
        <p:spPr>
          <a:xfrm>
            <a:off x="311477" y="1539312"/>
            <a:ext cx="6673526" cy="4888069"/>
          </a:xfrm>
          <a:prstGeom prst="rect">
            <a:avLst/>
          </a:prstGeom>
          <a:noFill/>
        </p:spPr>
        <p:txBody>
          <a:bodyPr wrap="square">
            <a:spAutoFit/>
          </a:bodyPr>
          <a:lstStyle/>
          <a:p>
            <a:pPr algn="just">
              <a:lnSpc>
                <a:spcPct val="150000"/>
              </a:lnSpc>
            </a:pPr>
            <a:endParaRPr lang="fr-FR" sz="1100" dirty="0">
              <a:latin typeface="Montserrat Light" panose="00000400000000000000" pitchFamily="2" charset="0"/>
              <a:ea typeface="Calibri" panose="020F0502020204030204" pitchFamily="34" charset="0"/>
              <a:cs typeface="Arial" panose="020B0604020202020204" pitchFamily="34" charset="0"/>
            </a:endParaRPr>
          </a:p>
          <a:p>
            <a:pPr algn="just">
              <a:lnSpc>
                <a:spcPct val="150000"/>
              </a:lnSpc>
            </a:pPr>
            <a:r>
              <a:rPr lang="fr-FR" sz="1100" dirty="0">
                <a:effectLst/>
                <a:latin typeface="Montserrat Light" panose="00000400000000000000" pitchFamily="2" charset="0"/>
                <a:ea typeface="Calibri" panose="020F0502020204030204" pitchFamily="34" charset="0"/>
                <a:cs typeface="Arial" panose="020B0604020202020204" pitchFamily="34" charset="0"/>
              </a:rPr>
              <a:t>3. </a:t>
            </a:r>
            <a:r>
              <a:rPr lang="fr-FR" sz="1100" b="1" dirty="0">
                <a:effectLst/>
                <a:latin typeface="Montserrat Light" panose="00000400000000000000" pitchFamily="2" charset="0"/>
                <a:ea typeface="Calibri" panose="020F0502020204030204" pitchFamily="34" charset="0"/>
                <a:cs typeface="Arial" panose="020B0604020202020204" pitchFamily="34" charset="0"/>
              </a:rPr>
              <a:t>La</a:t>
            </a:r>
            <a:r>
              <a:rPr lang="fr-FR" sz="1100" dirty="0">
                <a:effectLst/>
                <a:latin typeface="Montserrat Light" panose="00000400000000000000" pitchFamily="2" charset="0"/>
                <a:ea typeface="Calibri" panose="020F0502020204030204" pitchFamily="34" charset="0"/>
                <a:cs typeface="Arial" panose="020B0604020202020204" pitchFamily="34" charset="0"/>
              </a:rPr>
              <a:t> </a:t>
            </a:r>
            <a:r>
              <a:rPr lang="fr-FR" sz="1100" b="1" dirty="0">
                <a:effectLst/>
                <a:latin typeface="Montserrat Light" panose="00000400000000000000" pitchFamily="2" charset="0"/>
                <a:ea typeface="Calibri" panose="020F0502020204030204" pitchFamily="34" charset="0"/>
                <a:cs typeface="Arial" panose="020B0604020202020204" pitchFamily="34" charset="0"/>
              </a:rPr>
              <a:t>Kermesse de l'école </a:t>
            </a:r>
            <a:r>
              <a:rPr lang="fr-FR" sz="1100" dirty="0">
                <a:latin typeface="Montserrat Light" panose="00000400000000000000" pitchFamily="2" charset="0"/>
                <a:ea typeface="Calibri" panose="020F0502020204030204" pitchFamily="34" charset="0"/>
                <a:cs typeface="Arial" panose="020B0604020202020204" pitchFamily="34" charset="0"/>
              </a:rPr>
              <a:t>se tiendra le</a:t>
            </a:r>
            <a:r>
              <a:rPr lang="fr-FR" sz="1100" dirty="0">
                <a:effectLst/>
                <a:latin typeface="Montserrat Light" panose="00000400000000000000" pitchFamily="2" charset="0"/>
                <a:ea typeface="Calibri" panose="020F0502020204030204" pitchFamily="34" charset="0"/>
                <a:cs typeface="Arial" panose="020B0604020202020204" pitchFamily="34" charset="0"/>
              </a:rPr>
              <a:t> 28 juin 2024 à la salle communale de </a:t>
            </a:r>
            <a:r>
              <a:rPr lang="fr-FR" sz="1100" dirty="0">
                <a:latin typeface="Montserrat Light" panose="00000400000000000000" pitchFamily="2" charset="0"/>
                <a:ea typeface="Calibri" panose="020F0502020204030204" pitchFamily="34" charset="0"/>
                <a:cs typeface="Arial" panose="020B0604020202020204" pitchFamily="34" charset="0"/>
              </a:rPr>
              <a:t>Tagolsheim :</a:t>
            </a:r>
            <a:r>
              <a:rPr lang="fr-FR" sz="1100" dirty="0">
                <a:effectLst/>
                <a:latin typeface="Montserrat Light" panose="00000400000000000000" pitchFamily="2" charset="0"/>
                <a:ea typeface="Calibri" panose="020F0502020204030204" pitchFamily="34" charset="0"/>
                <a:cs typeface="Arial" panose="020B0604020202020204" pitchFamily="34" charset="0"/>
              </a:rPr>
              <a:t> Spectacle des enfants, repas convivial, et kermesse pour petits et grands. Participez à cette journée festive</a:t>
            </a:r>
            <a:r>
              <a:rPr lang="fr-FR" sz="1100" dirty="0">
                <a:latin typeface="Montserrat Light" panose="00000400000000000000" pitchFamily="2" charset="0"/>
                <a:ea typeface="Calibri" panose="020F0502020204030204" pitchFamily="34" charset="0"/>
                <a:cs typeface="Arial" panose="020B0604020202020204" pitchFamily="34" charset="0"/>
              </a:rPr>
              <a:t> à nos côtés.</a:t>
            </a:r>
            <a:endParaRPr lang="fr-FR" sz="1100" dirty="0">
              <a:effectLst/>
              <a:latin typeface="Montserrat Light" panose="00000400000000000000" pitchFamily="2" charset="0"/>
              <a:ea typeface="Calibri" panose="020F0502020204030204" pitchFamily="34" charset="0"/>
              <a:cs typeface="Times New Roman" panose="02020603050405020304" pitchFamily="18" charset="0"/>
            </a:endParaRPr>
          </a:p>
          <a:p>
            <a:pPr algn="just">
              <a:lnSpc>
                <a:spcPct val="150000"/>
              </a:lnSpc>
            </a:pPr>
            <a:r>
              <a:rPr lang="fr-FR" sz="1100" dirty="0">
                <a:effectLst/>
                <a:latin typeface="Montserrat Light" panose="00000400000000000000" pitchFamily="2" charset="0"/>
                <a:ea typeface="Calibri" panose="020F0502020204030204" pitchFamily="34" charset="0"/>
                <a:cs typeface="Arial" panose="020B0604020202020204" pitchFamily="34" charset="0"/>
              </a:rPr>
              <a:t>Mélanie MARTIN, conclut : </a:t>
            </a:r>
            <a:r>
              <a:rPr lang="fr-FR" sz="1100" i="1" dirty="0">
                <a:effectLst/>
                <a:latin typeface="Montserrat Light" panose="00000400000000000000" pitchFamily="2" charset="0"/>
                <a:ea typeface="Calibri" panose="020F0502020204030204" pitchFamily="34" charset="0"/>
                <a:cs typeface="Arial" panose="020B0604020202020204" pitchFamily="34" charset="0"/>
              </a:rPr>
              <a:t>"L'Association de Parents d'Élèves APE WalTag invite chaleureusement les habitants de Tagolsheim et Walheim à se joindre à nous dans ces initiatives passionnantes et à soutenir notre mission de renforcer le lien entre l'école, les parents et la communauté locale."</a:t>
            </a:r>
            <a:endParaRPr lang="fr-FR" sz="1100" dirty="0">
              <a:effectLst/>
              <a:latin typeface="Montserrat Light" panose="00000400000000000000" pitchFamily="2" charset="0"/>
              <a:ea typeface="Calibri" panose="020F0502020204030204" pitchFamily="34" charset="0"/>
              <a:cs typeface="Times New Roman" panose="02020603050405020304" pitchFamily="18" charset="0"/>
            </a:endParaRPr>
          </a:p>
          <a:p>
            <a:pPr>
              <a:lnSpc>
                <a:spcPct val="150000"/>
              </a:lnSpc>
            </a:pPr>
            <a:r>
              <a:rPr lang="fr-FR" sz="1100" dirty="0">
                <a:effectLst/>
                <a:latin typeface="Montserrat Light" panose="00000400000000000000" pitchFamily="2" charset="0"/>
                <a:ea typeface="Calibri" panose="020F0502020204030204" pitchFamily="34" charset="0"/>
                <a:cs typeface="Arial" panose="020B0604020202020204" pitchFamily="34" charset="0"/>
              </a:rPr>
              <a:t>Pour plus d'informations, veuillez contacter l’association :</a:t>
            </a:r>
            <a:endParaRPr lang="fr-FR" sz="1100" dirty="0">
              <a:effectLst/>
              <a:latin typeface="Montserrat Light" panose="00000400000000000000" pitchFamily="2" charset="0"/>
              <a:ea typeface="Calibri" panose="020F0502020204030204" pitchFamily="34" charset="0"/>
              <a:cs typeface="Times New Roman" panose="02020603050405020304" pitchFamily="18" charset="0"/>
            </a:endParaRPr>
          </a:p>
          <a:p>
            <a:pPr>
              <a:lnSpc>
                <a:spcPct val="150000"/>
              </a:lnSpc>
            </a:pPr>
            <a:r>
              <a:rPr lang="fr-FR" sz="1100" dirty="0">
                <a:effectLst/>
                <a:latin typeface="Montserrat Light" panose="00000400000000000000" pitchFamily="2" charset="0"/>
                <a:ea typeface="Calibri" panose="020F0502020204030204" pitchFamily="34" charset="0"/>
                <a:cs typeface="Arial" panose="020B0604020202020204" pitchFamily="34" charset="0"/>
              </a:rPr>
              <a:t>Boîte aux lettres : 13 rue du stade 68720 Tagolsheim</a:t>
            </a:r>
            <a:br>
              <a:rPr lang="fr-FR" sz="1100" dirty="0">
                <a:effectLst/>
                <a:latin typeface="Montserrat Light" panose="00000400000000000000" pitchFamily="2" charset="0"/>
                <a:ea typeface="Calibri" panose="020F0502020204030204" pitchFamily="34" charset="0"/>
                <a:cs typeface="Arial" panose="020B0604020202020204" pitchFamily="34" charset="0"/>
              </a:rPr>
            </a:br>
            <a:r>
              <a:rPr lang="fr-FR" sz="1100" dirty="0">
                <a:effectLst/>
                <a:latin typeface="Montserrat Light" panose="00000400000000000000" pitchFamily="2" charset="0"/>
                <a:ea typeface="Calibri" panose="020F0502020204030204" pitchFamily="34" charset="0"/>
                <a:cs typeface="Arial" panose="020B0604020202020204" pitchFamily="34" charset="0"/>
              </a:rPr>
              <a:t>Email: </a:t>
            </a:r>
            <a:r>
              <a:rPr lang="fr-FR" sz="1100" u="sng" dirty="0">
                <a:solidFill>
                  <a:srgbClr val="0000FF"/>
                </a:solidFill>
                <a:effectLst/>
                <a:latin typeface="Montserrat Light" panose="00000400000000000000" pitchFamily="2" charset="0"/>
                <a:ea typeface="Calibri" panose="020F0502020204030204" pitchFamily="34" charset="0"/>
                <a:cs typeface="Arial" panose="020B0604020202020204" pitchFamily="34" charset="0"/>
                <a:hlinkClick r:id="rId3"/>
              </a:rPr>
              <a:t>apewaltag@gmail.com</a:t>
            </a:r>
            <a:br>
              <a:rPr lang="fr-FR" sz="1100" dirty="0">
                <a:effectLst/>
                <a:latin typeface="Montserrat Light" panose="00000400000000000000" pitchFamily="2" charset="0"/>
                <a:ea typeface="Calibri" panose="020F0502020204030204" pitchFamily="34" charset="0"/>
                <a:cs typeface="Arial" panose="020B0604020202020204" pitchFamily="34" charset="0"/>
              </a:rPr>
            </a:br>
            <a:r>
              <a:rPr lang="fr-FR" sz="1100" dirty="0">
                <a:effectLst/>
                <a:latin typeface="Montserrat Light" panose="00000400000000000000" pitchFamily="2" charset="0"/>
                <a:ea typeface="Calibri" panose="020F0502020204030204" pitchFamily="34" charset="0"/>
                <a:cs typeface="Arial" panose="020B0604020202020204" pitchFamily="34" charset="0"/>
              </a:rPr>
              <a:t>Facebook: [APE WalTag] (</a:t>
            </a:r>
            <a:r>
              <a:rPr lang="fr-FR" sz="1100" u="sng" dirty="0">
                <a:solidFill>
                  <a:srgbClr val="0000FF"/>
                </a:solidFill>
                <a:effectLst/>
                <a:latin typeface="Montserrat Light" panose="00000400000000000000" pitchFamily="2" charset="0"/>
                <a:ea typeface="Calibri" panose="020F0502020204030204" pitchFamily="34" charset="0"/>
                <a:cs typeface="Arial" panose="020B0604020202020204" pitchFamily="34" charset="0"/>
                <a:hlinkClick r:id="rId4"/>
              </a:rPr>
              <a:t>https://www.facebook.com/profile.php?id=61553151459818&amp;sk=about</a:t>
            </a:r>
            <a:r>
              <a:rPr lang="fr-FR" sz="1100" dirty="0">
                <a:effectLst/>
                <a:latin typeface="Montserrat Light" panose="00000400000000000000" pitchFamily="2" charset="0"/>
                <a:ea typeface="Calibri" panose="020F0502020204030204" pitchFamily="34" charset="0"/>
                <a:cs typeface="Arial" panose="020B0604020202020204" pitchFamily="34" charset="0"/>
              </a:rPr>
              <a:t>)</a:t>
            </a:r>
            <a:endParaRPr lang="fr-FR" sz="1100" dirty="0">
              <a:effectLst/>
              <a:latin typeface="Montserrat Light" panose="00000400000000000000" pitchFamily="2" charset="0"/>
              <a:ea typeface="Calibri" panose="020F0502020204030204" pitchFamily="34" charset="0"/>
              <a:cs typeface="Times New Roman" panose="02020603050405020304" pitchFamily="18" charset="0"/>
            </a:endParaRPr>
          </a:p>
          <a:p>
            <a:pPr algn="just">
              <a:lnSpc>
                <a:spcPct val="150000"/>
              </a:lnSpc>
            </a:pPr>
            <a:endParaRPr lang="fr-FR" sz="1100" dirty="0">
              <a:effectLst/>
              <a:latin typeface="Montserrat Light" panose="00000400000000000000" pitchFamily="2" charset="0"/>
              <a:ea typeface="Calibri" panose="020F0502020204030204" pitchFamily="34" charset="0"/>
              <a:cs typeface="Arial" panose="020B0604020202020204" pitchFamily="34" charset="0"/>
            </a:endParaRPr>
          </a:p>
          <a:p>
            <a:pPr algn="just">
              <a:lnSpc>
                <a:spcPct val="150000"/>
              </a:lnSpc>
            </a:pPr>
            <a:endParaRPr lang="fr-FR" sz="1100" dirty="0">
              <a:effectLst/>
              <a:latin typeface="Montserrat Light" panose="00000400000000000000" pitchFamily="2" charset="0"/>
              <a:ea typeface="Calibri" panose="020F0502020204030204" pitchFamily="34" charset="0"/>
              <a:cs typeface="Arial" panose="020B0604020202020204" pitchFamily="34" charset="0"/>
            </a:endParaRPr>
          </a:p>
          <a:p>
            <a:pPr algn="just">
              <a:lnSpc>
                <a:spcPct val="150000"/>
              </a:lnSpc>
            </a:pPr>
            <a:endParaRPr lang="fr-FR" sz="1100" dirty="0">
              <a:latin typeface="Montserrat Light" panose="00000400000000000000" pitchFamily="2" charset="0"/>
              <a:ea typeface="Calibri" panose="020F0502020204030204" pitchFamily="34" charset="0"/>
              <a:cs typeface="Arial" panose="020B0604020202020204" pitchFamily="34" charset="0"/>
            </a:endParaRPr>
          </a:p>
          <a:p>
            <a:pPr algn="just">
              <a:lnSpc>
                <a:spcPct val="150000"/>
              </a:lnSpc>
            </a:pPr>
            <a:endParaRPr lang="fr-FR" sz="1100" dirty="0">
              <a:effectLst/>
              <a:latin typeface="Montserrat Light" panose="00000400000000000000" pitchFamily="2" charset="0"/>
              <a:ea typeface="Calibri" panose="020F0502020204030204" pitchFamily="34" charset="0"/>
              <a:cs typeface="Arial" panose="020B0604020202020204" pitchFamily="34" charset="0"/>
            </a:endParaRPr>
          </a:p>
          <a:p>
            <a:pPr algn="just">
              <a:lnSpc>
                <a:spcPct val="150000"/>
              </a:lnSpc>
            </a:pPr>
            <a:endParaRPr lang="fr-FR" sz="1100" dirty="0">
              <a:effectLst/>
              <a:latin typeface="Montserrat Light" panose="00000400000000000000" pitchFamily="2" charset="0"/>
              <a:ea typeface="Calibri" panose="020F0502020204030204" pitchFamily="34" charset="0"/>
              <a:cs typeface="Arial" panose="020B0604020202020204" pitchFamily="34" charset="0"/>
            </a:endParaRPr>
          </a:p>
          <a:p>
            <a:pPr algn="just">
              <a:lnSpc>
                <a:spcPct val="150000"/>
              </a:lnSpc>
            </a:pPr>
            <a:endParaRPr lang="fr-FR" sz="1100" dirty="0">
              <a:effectLst/>
              <a:latin typeface="Montserrat Light" panose="00000400000000000000" pitchFamily="2" charset="0"/>
              <a:ea typeface="Calibri" panose="020F0502020204030204" pitchFamily="34" charset="0"/>
              <a:cs typeface="Arial" panose="020B0604020202020204" pitchFamily="34" charset="0"/>
            </a:endParaRPr>
          </a:p>
        </p:txBody>
      </p:sp>
      <p:pic>
        <p:nvPicPr>
          <p:cNvPr id="4" name="Image 3">
            <a:extLst>
              <a:ext uri="{FF2B5EF4-FFF2-40B4-BE49-F238E27FC236}">
                <a16:creationId xmlns:a16="http://schemas.microsoft.com/office/drawing/2014/main" id="{6EEADB53-F415-DA29-B864-B1A470EBCCF3}"/>
              </a:ext>
            </a:extLst>
          </p:cNvPr>
          <p:cNvPicPr>
            <a:picLocks noChangeAspect="1"/>
          </p:cNvPicPr>
          <p:nvPr/>
        </p:nvPicPr>
        <p:blipFill>
          <a:blip r:embed="rId5"/>
          <a:stretch>
            <a:fillRect/>
          </a:stretch>
        </p:blipFill>
        <p:spPr>
          <a:xfrm>
            <a:off x="574672" y="5497149"/>
            <a:ext cx="6715130" cy="4476754"/>
          </a:xfrm>
          <a:prstGeom prst="rect">
            <a:avLst/>
          </a:prstGeom>
        </p:spPr>
      </p:pic>
      <p:sp>
        <p:nvSpPr>
          <p:cNvPr id="7" name="Espace réservé du numéro de diapositive 6">
            <a:extLst>
              <a:ext uri="{FF2B5EF4-FFF2-40B4-BE49-F238E27FC236}">
                <a16:creationId xmlns:a16="http://schemas.microsoft.com/office/drawing/2014/main" id="{CA0B0129-2248-3291-5D99-16E24C49743D}"/>
              </a:ext>
            </a:extLst>
          </p:cNvPr>
          <p:cNvSpPr>
            <a:spLocks noGrp="1"/>
          </p:cNvSpPr>
          <p:nvPr>
            <p:ph type="sldNum" sz="quarter" idx="12"/>
          </p:nvPr>
        </p:nvSpPr>
        <p:spPr/>
        <p:txBody>
          <a:bodyPr/>
          <a:lstStyle/>
          <a:p>
            <a:fld id="{2E67613E-4E5F-4999-83B4-3D4D7D29E623}" type="slidenum">
              <a:rPr lang="fr-FR" smtClean="0"/>
              <a:t>5</a:t>
            </a:fld>
            <a:endParaRPr lang="fr-FR"/>
          </a:p>
        </p:txBody>
      </p:sp>
    </p:spTree>
    <p:extLst>
      <p:ext uri="{BB962C8B-B14F-4D97-AF65-F5344CB8AC3E}">
        <p14:creationId xmlns:p14="http://schemas.microsoft.com/office/powerpoint/2010/main" val="1714502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9A0D83B-CEC9-BF34-6928-F110C62A9268}"/>
              </a:ext>
            </a:extLst>
          </p:cNvPr>
          <p:cNvSpPr/>
          <p:nvPr/>
        </p:nvSpPr>
        <p:spPr>
          <a:xfrm>
            <a:off x="1080000" y="104485"/>
            <a:ext cx="6479675" cy="396142"/>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BE532694-98DA-189B-D40C-4EF75BB46357}"/>
              </a:ext>
            </a:extLst>
          </p:cNvPr>
          <p:cNvSpPr txBox="1"/>
          <p:nvPr/>
        </p:nvSpPr>
        <p:spPr>
          <a:xfrm>
            <a:off x="1276856" y="138266"/>
            <a:ext cx="2233304" cy="276999"/>
          </a:xfrm>
          <a:prstGeom prst="rect">
            <a:avLst/>
          </a:prstGeom>
          <a:noFill/>
        </p:spPr>
        <p:txBody>
          <a:bodyPr wrap="none" rtlCol="0" anchor="ctr">
            <a:spAutoFit/>
          </a:bodyPr>
          <a:lstStyle/>
          <a:p>
            <a:r>
              <a:rPr lang="fr-FR" sz="1200" spc="200" dirty="0">
                <a:solidFill>
                  <a:schemeClr val="bg1"/>
                </a:solidFill>
                <a:latin typeface="Montserrat ExtraBold" panose="00000900000000000000" pitchFamily="2" charset="0"/>
              </a:rPr>
              <a:t>TAGOLSHEIM INFOS</a:t>
            </a:r>
          </a:p>
        </p:txBody>
      </p:sp>
      <p:pic>
        <p:nvPicPr>
          <p:cNvPr id="19" name="object 18">
            <a:extLst>
              <a:ext uri="{FF2B5EF4-FFF2-40B4-BE49-F238E27FC236}">
                <a16:creationId xmlns:a16="http://schemas.microsoft.com/office/drawing/2014/main" id="{F9B7B629-7511-0A96-26C4-E8359D47B02F}"/>
              </a:ext>
            </a:extLst>
          </p:cNvPr>
          <p:cNvPicPr/>
          <p:nvPr/>
        </p:nvPicPr>
        <p:blipFill>
          <a:blip r:embed="rId2" cstate="print"/>
          <a:stretch>
            <a:fillRect/>
          </a:stretch>
        </p:blipFill>
        <p:spPr>
          <a:xfrm>
            <a:off x="6220422" y="202503"/>
            <a:ext cx="595570" cy="716058"/>
          </a:xfrm>
          <a:prstGeom prst="rect">
            <a:avLst/>
          </a:prstGeom>
        </p:spPr>
      </p:pic>
      <p:sp>
        <p:nvSpPr>
          <p:cNvPr id="2" name="Rectangle 1">
            <a:extLst>
              <a:ext uri="{FF2B5EF4-FFF2-40B4-BE49-F238E27FC236}">
                <a16:creationId xmlns:a16="http://schemas.microsoft.com/office/drawing/2014/main" id="{529FE974-6B15-DBE3-EA6B-F38C668439FE}"/>
              </a:ext>
            </a:extLst>
          </p:cNvPr>
          <p:cNvSpPr/>
          <p:nvPr/>
        </p:nvSpPr>
        <p:spPr>
          <a:xfrm>
            <a:off x="171261" y="615928"/>
            <a:ext cx="5305478" cy="376757"/>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ExtraBold" panose="00000900000000000000" pitchFamily="2" charset="0"/>
              </a:rPr>
              <a:t>L’ASSOCIATION DE PÊCHE (AAPPMA)</a:t>
            </a:r>
          </a:p>
        </p:txBody>
      </p:sp>
      <p:sp>
        <p:nvSpPr>
          <p:cNvPr id="28" name="AutoShape 6" descr="Blank Film Frame Stock Illustration Image Frame Film Vector ...">
            <a:extLst>
              <a:ext uri="{FF2B5EF4-FFF2-40B4-BE49-F238E27FC236}">
                <a16:creationId xmlns:a16="http://schemas.microsoft.com/office/drawing/2014/main" id="{9FCACF9F-424F-64D3-E417-65CFDF8BF350}"/>
              </a:ext>
            </a:extLst>
          </p:cNvPr>
          <p:cNvSpPr>
            <a:spLocks noChangeAspect="1" noChangeArrowheads="1"/>
          </p:cNvSpPr>
          <p:nvPr/>
        </p:nvSpPr>
        <p:spPr bwMode="auto">
          <a:xfrm>
            <a:off x="3627437" y="519350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Rectangle 11">
            <a:extLst>
              <a:ext uri="{FF2B5EF4-FFF2-40B4-BE49-F238E27FC236}">
                <a16:creationId xmlns:a16="http://schemas.microsoft.com/office/drawing/2014/main" id="{F7B6359A-2B82-01F4-AB05-6E5FBA192DA0}"/>
              </a:ext>
            </a:extLst>
          </p:cNvPr>
          <p:cNvSpPr>
            <a:spLocks noChangeArrowheads="1"/>
          </p:cNvSpPr>
          <p:nvPr/>
        </p:nvSpPr>
        <p:spPr bwMode="auto">
          <a:xfrm>
            <a:off x="0" y="0"/>
            <a:ext cx="7559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056" tIns="457056" rIns="457056" bIns="457056" numCol="1" anchor="ctr" anchorCtr="0" compatLnSpc="1">
            <a:prstTxWarp prst="textNoShape">
              <a:avLst/>
            </a:prstTxWarp>
            <a:spAutoFit/>
          </a:bodyPr>
          <a:lstStyle/>
          <a:p>
            <a:endParaRPr lang="fr-FR"/>
          </a:p>
        </p:txBody>
      </p:sp>
      <p:sp>
        <p:nvSpPr>
          <p:cNvPr id="12" name="Rectangle 13">
            <a:extLst>
              <a:ext uri="{FF2B5EF4-FFF2-40B4-BE49-F238E27FC236}">
                <a16:creationId xmlns:a16="http://schemas.microsoft.com/office/drawing/2014/main" id="{FECF9C02-1782-B42D-5DF4-4A10AD0F2320}"/>
              </a:ext>
            </a:extLst>
          </p:cNvPr>
          <p:cNvSpPr>
            <a:spLocks noChangeArrowheads="1"/>
          </p:cNvSpPr>
          <p:nvPr/>
        </p:nvSpPr>
        <p:spPr bwMode="auto">
          <a:xfrm>
            <a:off x="-208316" y="6139292"/>
            <a:ext cx="7976305" cy="1353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056" tIns="457056" rIns="457056" bIns="457056" numCol="1" anchor="ctr" anchorCtr="0" compatLnSpc="1">
            <a:prstTxWarp prst="textNoShape">
              <a:avLst/>
            </a:prstTxWarp>
            <a:spAutoFit/>
          </a:bodyPr>
          <a:lstStyle>
            <a:lvl1pPr indent="457200"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1pPr>
            <a:lvl2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2pPr>
            <a:lvl3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3pPr>
            <a:lvl4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4pPr>
            <a:lvl5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5pPr>
            <a:lvl6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6pPr>
            <a:lvl7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7pPr>
            <a:lvl8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8pPr>
            <a:lvl9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9pPr>
          </a:lstStyle>
          <a:p>
            <a:br>
              <a:rPr lang="fr-FR" sz="1400" dirty="0">
                <a:latin typeface="Montserrat Light" panose="00000400000000000000" pitchFamily="2" charset="0"/>
              </a:rPr>
            </a:br>
            <a:endParaRPr kumimoji="0" lang="fr-FR" altLang="fr-FR" sz="1400" b="0" i="0" u="none" strike="noStrike" cap="none" normalizeH="0" baseline="0" dirty="0">
              <a:ln>
                <a:noFill/>
              </a:ln>
              <a:solidFill>
                <a:srgbClr val="002060"/>
              </a:solidFill>
              <a:effectLst/>
              <a:latin typeface="Montserrat Light" panose="00000400000000000000" pitchFamily="2" charset="0"/>
              <a:ea typeface="Helvetica" panose="020B0604020202020204" pitchFamily="34" charset="0"/>
              <a:sym typeface="Webdings" panose="05030102010509060703" pitchFamily="18" charset="2"/>
            </a:endParaRPr>
          </a:p>
        </p:txBody>
      </p:sp>
      <p:sp>
        <p:nvSpPr>
          <p:cNvPr id="4" name="ZoneTexte 3">
            <a:extLst>
              <a:ext uri="{FF2B5EF4-FFF2-40B4-BE49-F238E27FC236}">
                <a16:creationId xmlns:a16="http://schemas.microsoft.com/office/drawing/2014/main" id="{A497C0D2-B863-750A-C4F6-A2AB7584D3BF}"/>
              </a:ext>
            </a:extLst>
          </p:cNvPr>
          <p:cNvSpPr txBox="1"/>
          <p:nvPr/>
        </p:nvSpPr>
        <p:spPr>
          <a:xfrm>
            <a:off x="171261" y="1227633"/>
            <a:ext cx="7170065" cy="5339923"/>
          </a:xfrm>
          <a:prstGeom prst="rect">
            <a:avLst/>
          </a:prstGeom>
          <a:noFill/>
        </p:spPr>
        <p:txBody>
          <a:bodyPr wrap="square">
            <a:spAutoFit/>
          </a:bodyPr>
          <a:lstStyle/>
          <a:p>
            <a:pPr algn="just"/>
            <a:r>
              <a:rPr lang="fr-FR" sz="1100" dirty="0">
                <a:latin typeface="Montserrat Light" panose="00000400000000000000" pitchFamily="2" charset="0"/>
              </a:rPr>
              <a:t>L’année 2023 a été, pour les membres de l’association de pêche de Tagolsheim, une année bien triste avec la perte de notre Président Monsieur JAEGLE Fernand. Malgré cela nos membres se sont toujours donnés énormément de mal pour continuer à entretenir ce lieu pour que chacun puisse en profiter un maximum. </a:t>
            </a:r>
          </a:p>
          <a:p>
            <a:pPr algn="just"/>
            <a:endParaRPr lang="fr-FR" sz="1100" dirty="0">
              <a:latin typeface="Montserrat Light" panose="00000400000000000000" pitchFamily="2" charset="0"/>
            </a:endParaRPr>
          </a:p>
          <a:p>
            <a:pPr algn="just"/>
            <a:r>
              <a:rPr lang="fr-FR" sz="1100" dirty="0">
                <a:latin typeface="Montserrat Light" panose="00000400000000000000" pitchFamily="2" charset="0"/>
              </a:rPr>
              <a:t>Avec l’élection de notre nouvelle présidente, Mme GOEPFERT Isabelle, ainsi que 10 membres au comité, notre association de pêche ne cesse de se renforcer et de se moderniser. </a:t>
            </a:r>
          </a:p>
          <a:p>
            <a:pPr algn="just"/>
            <a:endParaRPr lang="fr-FR" sz="1100" dirty="0">
              <a:latin typeface="Montserrat Light" panose="00000400000000000000" pitchFamily="2" charset="0"/>
            </a:endParaRPr>
          </a:p>
          <a:p>
            <a:pPr algn="just"/>
            <a:r>
              <a:rPr lang="fr-FR" sz="1100" dirty="0">
                <a:latin typeface="Montserrat Light" panose="00000400000000000000" pitchFamily="2" charset="0"/>
              </a:rPr>
              <a:t>C’est pourquoi notre association serait ravie de vous faire partager notre passion ou encore de vous accueillir aux abords de notre magnifique étang. </a:t>
            </a:r>
          </a:p>
          <a:p>
            <a:pPr algn="just"/>
            <a:endParaRPr lang="fr-FR" sz="1100" dirty="0">
              <a:latin typeface="Montserrat Light" panose="00000400000000000000" pitchFamily="2" charset="0"/>
            </a:endParaRPr>
          </a:p>
          <a:p>
            <a:pPr algn="just"/>
            <a:r>
              <a:rPr lang="fr-FR" sz="1100" b="1" u="sng" dirty="0">
                <a:latin typeface="Montserrat Light" panose="00000400000000000000" pitchFamily="2" charset="0"/>
              </a:rPr>
              <a:t>L’ouverture : </a:t>
            </a:r>
          </a:p>
          <a:p>
            <a:pPr algn="just"/>
            <a:endParaRPr lang="fr-FR" sz="1100" dirty="0">
              <a:latin typeface="Montserrat Light" panose="00000400000000000000" pitchFamily="2" charset="0"/>
            </a:endParaRPr>
          </a:p>
          <a:p>
            <a:pPr algn="just"/>
            <a:r>
              <a:rPr lang="fr-FR" sz="1100" dirty="0">
                <a:latin typeface="Montserrat Light" panose="00000400000000000000" pitchFamily="2" charset="0"/>
              </a:rPr>
              <a:t>L’étang est ouvert </a:t>
            </a:r>
          </a:p>
          <a:p>
            <a:pPr algn="just"/>
            <a:r>
              <a:rPr lang="fr-FR" sz="1100" dirty="0">
                <a:latin typeface="Montserrat Light" panose="00000400000000000000" pitchFamily="2" charset="0"/>
              </a:rPr>
              <a:t>- les Mercredi, Samedi et Dimanche mais également les jours fériés pour la saison de la carpe </a:t>
            </a:r>
          </a:p>
          <a:p>
            <a:pPr algn="just"/>
            <a:r>
              <a:rPr lang="fr-FR" sz="1100" dirty="0">
                <a:latin typeface="Montserrat Light" panose="00000400000000000000" pitchFamily="2" charset="0"/>
              </a:rPr>
              <a:t>(du 07 Avril 2024 au 27 Octobre 2024). </a:t>
            </a:r>
          </a:p>
          <a:p>
            <a:pPr algn="just"/>
            <a:r>
              <a:rPr lang="fr-FR" sz="1100" dirty="0">
                <a:latin typeface="Montserrat Light" panose="00000400000000000000" pitchFamily="2" charset="0"/>
              </a:rPr>
              <a:t>- Pour ce qui est de la saison du carnassier, l’étang n’est ouvert que les week-end et jours fériés </a:t>
            </a:r>
          </a:p>
          <a:p>
            <a:pPr algn="just"/>
            <a:r>
              <a:rPr lang="fr-FR" sz="1100" dirty="0">
                <a:latin typeface="Montserrat Light" panose="00000400000000000000" pitchFamily="2" charset="0"/>
              </a:rPr>
              <a:t>(01 Novembre 2024). </a:t>
            </a:r>
          </a:p>
          <a:p>
            <a:pPr algn="just"/>
            <a:endParaRPr lang="fr-FR" sz="1100" dirty="0">
              <a:latin typeface="Montserrat Light" panose="00000400000000000000" pitchFamily="2" charset="0"/>
            </a:endParaRPr>
          </a:p>
          <a:p>
            <a:pPr algn="just"/>
            <a:r>
              <a:rPr lang="fr-FR" sz="1100" b="1" u="sng" dirty="0">
                <a:latin typeface="Montserrat Light" panose="00000400000000000000" pitchFamily="2" charset="0"/>
              </a:rPr>
              <a:t>Les Tarifs : </a:t>
            </a:r>
          </a:p>
          <a:p>
            <a:pPr algn="just"/>
            <a:endParaRPr lang="fr-FR" sz="1100" b="1" u="sng" dirty="0">
              <a:latin typeface="Montserrat Light" panose="00000400000000000000" pitchFamily="2" charset="0"/>
            </a:endParaRPr>
          </a:p>
          <a:p>
            <a:pPr algn="just"/>
            <a:r>
              <a:rPr lang="fr-FR" sz="1100" dirty="0">
                <a:latin typeface="Montserrat Light" panose="00000400000000000000" pitchFamily="2" charset="0"/>
              </a:rPr>
              <a:t>- 70 € pour adultes (plus de 18 ans)</a:t>
            </a:r>
          </a:p>
          <a:p>
            <a:pPr algn="just"/>
            <a:r>
              <a:rPr lang="fr-FR" sz="1100" dirty="0">
                <a:latin typeface="Montserrat Light" panose="00000400000000000000" pitchFamily="2" charset="0"/>
              </a:rPr>
              <a:t>- 35 € pour les jeunes de plus de 13 ans</a:t>
            </a:r>
          </a:p>
          <a:p>
            <a:pPr algn="just"/>
            <a:r>
              <a:rPr lang="fr-FR" sz="1100" dirty="0">
                <a:latin typeface="Montserrat Light" panose="00000400000000000000" pitchFamily="2" charset="0"/>
              </a:rPr>
              <a:t>- 10 € pour les jeunes allant jusqu’à 12 ans </a:t>
            </a:r>
          </a:p>
          <a:p>
            <a:pPr algn="just"/>
            <a:endParaRPr lang="fr-FR" sz="1100" dirty="0">
              <a:latin typeface="Montserrat Light" panose="00000400000000000000" pitchFamily="2" charset="0"/>
            </a:endParaRPr>
          </a:p>
          <a:p>
            <a:pPr algn="just"/>
            <a:r>
              <a:rPr lang="fr-FR" sz="1100" dirty="0">
                <a:latin typeface="Montserrat Light" panose="00000400000000000000" pitchFamily="2" charset="0"/>
              </a:rPr>
              <a:t>Les cartes de pêche pour l’année 2024 seront disponibles à l’assemblée générale du </a:t>
            </a:r>
          </a:p>
          <a:p>
            <a:pPr algn="just"/>
            <a:r>
              <a:rPr lang="fr-FR" sz="1100" dirty="0">
                <a:latin typeface="Montserrat Light" panose="00000400000000000000" pitchFamily="2" charset="0"/>
              </a:rPr>
              <a:t>11 Février 2024 ainsi que les dimanches de 10h à 12h au chalet de l’étang. </a:t>
            </a:r>
          </a:p>
          <a:p>
            <a:pPr algn="just"/>
            <a:endParaRPr lang="fr-FR" sz="1100" dirty="0">
              <a:solidFill>
                <a:srgbClr val="002060"/>
              </a:solidFill>
              <a:latin typeface="Montserrat Light" panose="00000400000000000000" pitchFamily="2" charset="0"/>
            </a:endParaRPr>
          </a:p>
          <a:p>
            <a:pPr algn="just"/>
            <a:r>
              <a:rPr lang="fr-FR" sz="1100" dirty="0">
                <a:solidFill>
                  <a:srgbClr val="0070C0"/>
                </a:solidFill>
                <a:latin typeface="Montserrat Light" panose="00000400000000000000" pitchFamily="2" charset="0"/>
              </a:rPr>
              <a:t>Pour tout renseignement nous vous invitons à contacter : </a:t>
            </a:r>
          </a:p>
          <a:p>
            <a:pPr algn="just"/>
            <a:r>
              <a:rPr lang="fr-FR" sz="1100" dirty="0">
                <a:solidFill>
                  <a:srgbClr val="0070C0"/>
                </a:solidFill>
                <a:latin typeface="Montserrat Light" panose="00000400000000000000" pitchFamily="2" charset="0"/>
              </a:rPr>
              <a:t>- Mme GOEPFERT Isabelle (Présidente) : 07 83 56 69 30 </a:t>
            </a:r>
          </a:p>
          <a:p>
            <a:r>
              <a:rPr lang="fr-FR" sz="1100" dirty="0">
                <a:solidFill>
                  <a:srgbClr val="0070C0"/>
                </a:solidFill>
                <a:latin typeface="Montserrat Light" panose="00000400000000000000" pitchFamily="2" charset="0"/>
              </a:rPr>
              <a:t>- Mr Albert GOTTE (Trésorier) : 06 24 30 57 89</a:t>
            </a:r>
          </a:p>
        </p:txBody>
      </p:sp>
      <p:pic>
        <p:nvPicPr>
          <p:cNvPr id="6" name="Image 5">
            <a:extLst>
              <a:ext uri="{FF2B5EF4-FFF2-40B4-BE49-F238E27FC236}">
                <a16:creationId xmlns:a16="http://schemas.microsoft.com/office/drawing/2014/main" id="{8B38529C-093D-607D-A733-ED42986962E5}"/>
              </a:ext>
            </a:extLst>
          </p:cNvPr>
          <p:cNvPicPr>
            <a:picLocks noChangeAspect="1"/>
          </p:cNvPicPr>
          <p:nvPr/>
        </p:nvPicPr>
        <p:blipFill>
          <a:blip r:embed="rId3"/>
          <a:stretch>
            <a:fillRect/>
          </a:stretch>
        </p:blipFill>
        <p:spPr>
          <a:xfrm>
            <a:off x="1509110" y="6738640"/>
            <a:ext cx="4711312" cy="3495973"/>
          </a:xfrm>
          <a:prstGeom prst="rect">
            <a:avLst/>
          </a:prstGeom>
        </p:spPr>
      </p:pic>
      <p:sp>
        <p:nvSpPr>
          <p:cNvPr id="5" name="Espace réservé du numéro de diapositive 4">
            <a:extLst>
              <a:ext uri="{FF2B5EF4-FFF2-40B4-BE49-F238E27FC236}">
                <a16:creationId xmlns:a16="http://schemas.microsoft.com/office/drawing/2014/main" id="{A4CA7854-61AA-7B4A-4A46-48F2804CB9A0}"/>
              </a:ext>
            </a:extLst>
          </p:cNvPr>
          <p:cNvSpPr>
            <a:spLocks noGrp="1"/>
          </p:cNvSpPr>
          <p:nvPr>
            <p:ph type="sldNum" sz="quarter" idx="12"/>
          </p:nvPr>
        </p:nvSpPr>
        <p:spPr/>
        <p:txBody>
          <a:bodyPr/>
          <a:lstStyle/>
          <a:p>
            <a:fld id="{2E67613E-4E5F-4999-83B4-3D4D7D29E623}" type="slidenum">
              <a:rPr lang="fr-FR" smtClean="0"/>
              <a:t>6</a:t>
            </a:fld>
            <a:endParaRPr lang="fr-FR"/>
          </a:p>
        </p:txBody>
      </p:sp>
    </p:spTree>
    <p:extLst>
      <p:ext uri="{BB962C8B-B14F-4D97-AF65-F5344CB8AC3E}">
        <p14:creationId xmlns:p14="http://schemas.microsoft.com/office/powerpoint/2010/main" val="3539382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9A0D83B-CEC9-BF34-6928-F110C62A9268}"/>
              </a:ext>
            </a:extLst>
          </p:cNvPr>
          <p:cNvSpPr/>
          <p:nvPr/>
        </p:nvSpPr>
        <p:spPr>
          <a:xfrm>
            <a:off x="1080000" y="104485"/>
            <a:ext cx="6479675" cy="396142"/>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BE532694-98DA-189B-D40C-4EF75BB46357}"/>
              </a:ext>
            </a:extLst>
          </p:cNvPr>
          <p:cNvSpPr txBox="1"/>
          <p:nvPr/>
        </p:nvSpPr>
        <p:spPr>
          <a:xfrm>
            <a:off x="1276856" y="138266"/>
            <a:ext cx="2233304" cy="276999"/>
          </a:xfrm>
          <a:prstGeom prst="rect">
            <a:avLst/>
          </a:prstGeom>
          <a:noFill/>
        </p:spPr>
        <p:txBody>
          <a:bodyPr wrap="none" rtlCol="0" anchor="ctr">
            <a:spAutoFit/>
          </a:bodyPr>
          <a:lstStyle/>
          <a:p>
            <a:r>
              <a:rPr lang="fr-FR" sz="1200" spc="200" dirty="0">
                <a:solidFill>
                  <a:schemeClr val="bg1"/>
                </a:solidFill>
                <a:latin typeface="Montserrat ExtraBold" panose="00000900000000000000" pitchFamily="2" charset="0"/>
              </a:rPr>
              <a:t>TAGOLSHEIM INFOS</a:t>
            </a:r>
          </a:p>
        </p:txBody>
      </p:sp>
      <p:pic>
        <p:nvPicPr>
          <p:cNvPr id="19" name="object 18">
            <a:extLst>
              <a:ext uri="{FF2B5EF4-FFF2-40B4-BE49-F238E27FC236}">
                <a16:creationId xmlns:a16="http://schemas.microsoft.com/office/drawing/2014/main" id="{F9B7B629-7511-0A96-26C4-E8359D47B02F}"/>
              </a:ext>
            </a:extLst>
          </p:cNvPr>
          <p:cNvPicPr/>
          <p:nvPr/>
        </p:nvPicPr>
        <p:blipFill>
          <a:blip r:embed="rId2" cstate="print"/>
          <a:stretch>
            <a:fillRect/>
          </a:stretch>
        </p:blipFill>
        <p:spPr>
          <a:xfrm>
            <a:off x="6220422" y="202503"/>
            <a:ext cx="595570" cy="716058"/>
          </a:xfrm>
          <a:prstGeom prst="rect">
            <a:avLst/>
          </a:prstGeom>
        </p:spPr>
      </p:pic>
      <p:sp>
        <p:nvSpPr>
          <p:cNvPr id="2" name="Rectangle 1">
            <a:extLst>
              <a:ext uri="{FF2B5EF4-FFF2-40B4-BE49-F238E27FC236}">
                <a16:creationId xmlns:a16="http://schemas.microsoft.com/office/drawing/2014/main" id="{529FE974-6B15-DBE3-EA6B-F38C668439FE}"/>
              </a:ext>
            </a:extLst>
          </p:cNvPr>
          <p:cNvSpPr/>
          <p:nvPr/>
        </p:nvSpPr>
        <p:spPr>
          <a:xfrm>
            <a:off x="178033" y="573798"/>
            <a:ext cx="3601804" cy="344763"/>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ExtraBold" panose="00000900000000000000" pitchFamily="2" charset="0"/>
              </a:rPr>
              <a:t>BABY ESCRIME </a:t>
            </a:r>
          </a:p>
        </p:txBody>
      </p:sp>
      <p:sp>
        <p:nvSpPr>
          <p:cNvPr id="28" name="AutoShape 6" descr="Blank Film Frame Stock Illustration Image Frame Film Vector ...">
            <a:extLst>
              <a:ext uri="{FF2B5EF4-FFF2-40B4-BE49-F238E27FC236}">
                <a16:creationId xmlns:a16="http://schemas.microsoft.com/office/drawing/2014/main" id="{9FCACF9F-424F-64D3-E417-65CFDF8BF350}"/>
              </a:ext>
            </a:extLst>
          </p:cNvPr>
          <p:cNvSpPr>
            <a:spLocks noChangeAspect="1" noChangeArrowheads="1"/>
          </p:cNvSpPr>
          <p:nvPr/>
        </p:nvSpPr>
        <p:spPr bwMode="auto">
          <a:xfrm>
            <a:off x="3627437" y="519350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ZoneTexte 3">
            <a:extLst>
              <a:ext uri="{FF2B5EF4-FFF2-40B4-BE49-F238E27FC236}">
                <a16:creationId xmlns:a16="http://schemas.microsoft.com/office/drawing/2014/main" id="{BBBEF4D2-45BA-39E6-F489-12E90366C64C}"/>
              </a:ext>
            </a:extLst>
          </p:cNvPr>
          <p:cNvSpPr txBox="1"/>
          <p:nvPr/>
        </p:nvSpPr>
        <p:spPr>
          <a:xfrm>
            <a:off x="104962" y="1117452"/>
            <a:ext cx="7223759" cy="4966231"/>
          </a:xfrm>
          <a:prstGeom prst="rect">
            <a:avLst/>
          </a:prstGeom>
          <a:noFill/>
        </p:spPr>
        <p:txBody>
          <a:bodyPr wrap="square">
            <a:spAutoFit/>
          </a:bodyPr>
          <a:lstStyle/>
          <a:p>
            <a:pPr algn="just">
              <a:lnSpc>
                <a:spcPct val="107000"/>
              </a:lnSpc>
              <a:spcAft>
                <a:spcPts val="800"/>
              </a:spcAft>
            </a:pPr>
            <a:r>
              <a:rPr lang="fr-FR" sz="1100" kern="100" dirty="0">
                <a:effectLst/>
                <a:latin typeface="Montserrat Light" panose="00000400000000000000" pitchFamily="2" charset="0"/>
                <a:ea typeface="Calibri" panose="020F0502020204030204" pitchFamily="34" charset="0"/>
                <a:cs typeface="Times New Roman" panose="02020603050405020304" pitchFamily="18" charset="0"/>
              </a:rPr>
              <a:t>Toujours en phase de développement, le pôle de baby escrime dans </a:t>
            </a:r>
            <a:r>
              <a:rPr lang="fr-FR" sz="1100" kern="100" dirty="0">
                <a:latin typeface="Montserrat Light" panose="00000400000000000000" pitchFamily="2" charset="0"/>
                <a:ea typeface="Calibri" panose="020F0502020204030204" pitchFamily="34" charset="0"/>
                <a:cs typeface="Times New Roman" panose="02020603050405020304" pitchFamily="18" charset="0"/>
              </a:rPr>
              <a:t>la </a:t>
            </a:r>
            <a:r>
              <a:rPr lang="fr-FR" sz="1100" kern="100" dirty="0">
                <a:effectLst/>
                <a:latin typeface="Montserrat Light" panose="00000400000000000000" pitchFamily="2" charset="0"/>
                <a:ea typeface="Calibri" panose="020F0502020204030204" pitchFamily="34" charset="0"/>
                <a:cs typeface="Times New Roman" panose="02020603050405020304" pitchFamily="18" charset="0"/>
              </a:rPr>
              <a:t>commune de TAGOLSHEIM continue d’attirer de nombreux enfants de 4 à 7 ans, garçons et filles. Le groupe est constitué de 10 licenciés inscrits à la FF Escrime. Le club fournit gratuitement tout l’équipement pour la pratique de cette activité sportive.</a:t>
            </a:r>
          </a:p>
          <a:p>
            <a:pPr algn="just">
              <a:lnSpc>
                <a:spcPct val="107000"/>
              </a:lnSpc>
              <a:spcAft>
                <a:spcPts val="800"/>
              </a:spcAft>
            </a:pPr>
            <a:r>
              <a:rPr lang="fr-FR" sz="1100" kern="100" dirty="0">
                <a:effectLst/>
                <a:latin typeface="Montserrat Light" panose="00000400000000000000" pitchFamily="2" charset="0"/>
                <a:ea typeface="Calibri" panose="020F0502020204030204" pitchFamily="34" charset="0"/>
                <a:cs typeface="Times New Roman" panose="02020603050405020304" pitchFamily="18" charset="0"/>
              </a:rPr>
              <a:t>La saison 2022/23 était forte en émotion sur le thème des chevaliers : sortie à un centre équestre, fêtes et traditions pour nos petits escrimeurs, St Nicolas, </a:t>
            </a:r>
            <a:r>
              <a:rPr lang="fr-FR" sz="1100" kern="100" dirty="0">
                <a:latin typeface="Montserrat Light" panose="00000400000000000000" pitchFamily="2" charset="0"/>
                <a:ea typeface="Calibri" panose="020F0502020204030204" pitchFamily="34" charset="0"/>
                <a:cs typeface="Times New Roman" panose="02020603050405020304" pitchFamily="18" charset="0"/>
              </a:rPr>
              <a:t> </a:t>
            </a:r>
            <a:r>
              <a:rPr lang="fr-FR" sz="1100" kern="100" dirty="0">
                <a:effectLst/>
                <a:latin typeface="Montserrat Light" panose="00000400000000000000" pitchFamily="2" charset="0"/>
                <a:ea typeface="Calibri" panose="020F0502020204030204" pitchFamily="34" charset="0"/>
                <a:cs typeface="Times New Roman" panose="02020603050405020304" pitchFamily="18" charset="0"/>
              </a:rPr>
              <a:t>galette des rois, carnaval à Franken et pour finir le tournoi de baby escrime dans le château de Leyman en juin, et remise des diplômes des chevaliers.</a:t>
            </a:r>
          </a:p>
          <a:p>
            <a:pPr algn="just">
              <a:lnSpc>
                <a:spcPct val="107000"/>
              </a:lnSpc>
              <a:spcAft>
                <a:spcPts val="800"/>
              </a:spcAft>
            </a:pPr>
            <a:r>
              <a:rPr lang="fr-FR" sz="1100" kern="100" dirty="0">
                <a:effectLst/>
                <a:latin typeface="Montserrat Light" panose="00000400000000000000" pitchFamily="2" charset="0"/>
                <a:ea typeface="Calibri" panose="020F0502020204030204" pitchFamily="34" charset="0"/>
                <a:cs typeface="Times New Roman" panose="02020603050405020304" pitchFamily="18" charset="0"/>
              </a:rPr>
              <a:t>Nous sommes à présent dans le cycle des mousquetaires, les enfants de la section apprennent l’histoire de France à travers l’escrime ludique. En novembre 202</a:t>
            </a:r>
            <a:r>
              <a:rPr lang="fr-FR" sz="1100" kern="100" dirty="0">
                <a:latin typeface="Montserrat Light" panose="00000400000000000000" pitchFamily="2" charset="0"/>
                <a:ea typeface="Calibri" panose="020F0502020204030204" pitchFamily="34" charset="0"/>
                <a:cs typeface="Times New Roman" panose="02020603050405020304" pitchFamily="18" charset="0"/>
              </a:rPr>
              <a:t>3,</a:t>
            </a:r>
            <a:r>
              <a:rPr lang="fr-FR" sz="1100" kern="100" dirty="0">
                <a:effectLst/>
                <a:latin typeface="Montserrat Light" panose="00000400000000000000" pitchFamily="2" charset="0"/>
                <a:ea typeface="Calibri" panose="020F0502020204030204" pitchFamily="34" charset="0"/>
                <a:cs typeface="Times New Roman" panose="02020603050405020304" pitchFamily="18" charset="0"/>
              </a:rPr>
              <a:t> une journée découverte a eu lieu entre copains et copines organisée par la FF ESCRIME. Ils sont à nouveau sur des poneys cette saison à l’écurie des prés. </a:t>
            </a:r>
          </a:p>
          <a:p>
            <a:pPr algn="just">
              <a:lnSpc>
                <a:spcPct val="107000"/>
              </a:lnSpc>
              <a:spcAft>
                <a:spcPts val="800"/>
              </a:spcAft>
            </a:pPr>
            <a:r>
              <a:rPr lang="fr-FR" sz="1100" kern="100" dirty="0">
                <a:latin typeface="Montserrat Light" panose="00000400000000000000" pitchFamily="2" charset="0"/>
                <a:ea typeface="Calibri" panose="020F0502020204030204" pitchFamily="34" charset="0"/>
                <a:cs typeface="Times New Roman" panose="02020603050405020304" pitchFamily="18" charset="0"/>
              </a:rPr>
              <a:t>Depuis</a:t>
            </a:r>
            <a:r>
              <a:rPr lang="fr-FR" sz="1100" kern="100" dirty="0">
                <a:effectLst/>
                <a:latin typeface="Montserrat Light" panose="00000400000000000000" pitchFamily="2" charset="0"/>
                <a:ea typeface="Calibri" panose="020F0502020204030204" pitchFamily="34" charset="0"/>
                <a:cs typeface="Times New Roman" panose="02020603050405020304" pitchFamily="18" charset="0"/>
              </a:rPr>
              <a:t> janvier 2024, le mercredi d’escrime, les enfants peuvent pendant 3 heures se perfectionner et dynamiser leurs volontés d’être le champion ou la championne de demain. Nous accueillons durant toute l’année des nouveaux mousquetaires, qui seront engagés un samedi mi-juin pour les Jeux Olympiques.</a:t>
            </a:r>
          </a:p>
          <a:p>
            <a:pPr algn="just">
              <a:lnSpc>
                <a:spcPct val="107000"/>
              </a:lnSpc>
              <a:spcAft>
                <a:spcPts val="800"/>
              </a:spcAft>
            </a:pPr>
            <a:r>
              <a:rPr lang="fr-FR" sz="1100" kern="100" dirty="0">
                <a:latin typeface="Montserrat Light" panose="00000400000000000000" pitchFamily="2" charset="0"/>
                <a:ea typeface="Calibri" panose="020F0502020204030204" pitchFamily="34" charset="0"/>
                <a:cs typeface="Times New Roman" panose="02020603050405020304" pitchFamily="18" charset="0"/>
              </a:rPr>
              <a:t>Nou</a:t>
            </a:r>
            <a:r>
              <a:rPr lang="fr-FR" sz="1100" kern="100" dirty="0">
                <a:effectLst/>
                <a:latin typeface="Montserrat Light" panose="00000400000000000000" pitchFamily="2" charset="0"/>
                <a:ea typeface="Calibri" panose="020F0502020204030204" pitchFamily="34" charset="0"/>
                <a:cs typeface="Times New Roman" panose="02020603050405020304" pitchFamily="18" charset="0"/>
              </a:rPr>
              <a:t>s finirons ce cycle par un tournoi dans un château à l’extérieur. De nouvelles aventures attenden</a:t>
            </a:r>
            <a:r>
              <a:rPr lang="fr-FR" sz="1100" kern="100" dirty="0">
                <a:latin typeface="Montserrat Light" panose="00000400000000000000" pitchFamily="2" charset="0"/>
                <a:ea typeface="Calibri" panose="020F0502020204030204" pitchFamily="34" charset="0"/>
                <a:cs typeface="Times New Roman" panose="02020603050405020304" pitchFamily="18" charset="0"/>
              </a:rPr>
              <a:t>t</a:t>
            </a:r>
            <a:r>
              <a:rPr lang="fr-FR" sz="1100" kern="100" dirty="0">
                <a:effectLst/>
                <a:latin typeface="Montserrat Light" panose="00000400000000000000" pitchFamily="2" charset="0"/>
                <a:ea typeface="Calibri" panose="020F0502020204030204" pitchFamily="34" charset="0"/>
                <a:cs typeface="Times New Roman" panose="02020603050405020304" pitchFamily="18" charset="0"/>
              </a:rPr>
              <a:t> nos pirates qui débarquent à Tagolsheim pour la saison 2023/24, avec l’apprentissage de la nage dans les bassins environnants et l’escrime ludique.</a:t>
            </a:r>
          </a:p>
          <a:p>
            <a:pPr algn="just">
              <a:lnSpc>
                <a:spcPct val="107000"/>
              </a:lnSpc>
              <a:spcAft>
                <a:spcPts val="800"/>
              </a:spcAft>
            </a:pPr>
            <a:r>
              <a:rPr lang="fr-FR" sz="1100" b="1" kern="100" dirty="0">
                <a:effectLst/>
                <a:latin typeface="Montserrat Light" panose="00000400000000000000" pitchFamily="2" charset="0"/>
                <a:ea typeface="Calibri" panose="020F0502020204030204" pitchFamily="34" charset="0"/>
                <a:cs typeface="Times New Roman" panose="02020603050405020304" pitchFamily="18" charset="0"/>
              </a:rPr>
              <a:t>ETES-VOUS PRETS</a:t>
            </a:r>
            <a:r>
              <a:rPr lang="fr-FR" sz="1100" kern="100" dirty="0">
                <a:effectLst/>
                <a:latin typeface="Montserrat Light" panose="00000400000000000000" pitchFamily="2" charset="0"/>
                <a:ea typeface="Calibri" panose="020F0502020204030204" pitchFamily="34" charset="0"/>
                <a:cs typeface="Times New Roman" panose="02020603050405020304" pitchFamily="18" charset="0"/>
              </a:rPr>
              <a:t> !!!!!</a:t>
            </a:r>
          </a:p>
          <a:p>
            <a:pPr algn="just">
              <a:lnSpc>
                <a:spcPct val="107000"/>
              </a:lnSpc>
              <a:spcAft>
                <a:spcPts val="800"/>
              </a:spcAft>
            </a:pPr>
            <a:r>
              <a:rPr lang="fr-FR" sz="1100" kern="100" dirty="0">
                <a:effectLst/>
                <a:latin typeface="Montserrat Light" panose="00000400000000000000" pitchFamily="2" charset="0"/>
                <a:ea typeface="Calibri" panose="020F0502020204030204" pitchFamily="34" charset="0"/>
                <a:cs typeface="Times New Roman" panose="02020603050405020304" pitchFamily="18" charset="0"/>
              </a:rPr>
              <a:t>Pour de nouvelles aventures, </a:t>
            </a:r>
            <a:r>
              <a:rPr lang="fr-FR" sz="1100" b="1" kern="100" dirty="0">
                <a:effectLst/>
                <a:latin typeface="Montserrat Light" panose="00000400000000000000" pitchFamily="2" charset="0"/>
                <a:ea typeface="Calibri" panose="020F0502020204030204" pitchFamily="34" charset="0"/>
                <a:cs typeface="Times New Roman" panose="02020603050405020304" pitchFamily="18" charset="0"/>
              </a:rPr>
              <a:t>ALLEZ </a:t>
            </a:r>
            <a:r>
              <a:rPr lang="fr-FR" sz="1100" kern="100" dirty="0">
                <a:effectLst/>
                <a:latin typeface="Montserrat Light" panose="00000400000000000000" pitchFamily="2" charset="0"/>
                <a:ea typeface="Calibri" panose="020F0502020204030204" pitchFamily="34" charset="0"/>
                <a:cs typeface="Times New Roman" panose="02020603050405020304" pitchFamily="18" charset="0"/>
              </a:rPr>
              <a:t>à la maternelle de Tagolsheim, le mercredi de 14 H à 15 H30. Nous vous attendons avec votre champion ou championne de demain.</a:t>
            </a:r>
          </a:p>
          <a:p>
            <a:pPr algn="just">
              <a:lnSpc>
                <a:spcPct val="107000"/>
              </a:lnSpc>
              <a:spcAft>
                <a:spcPts val="800"/>
              </a:spcAft>
            </a:pPr>
            <a:r>
              <a:rPr lang="fr-FR" sz="1100" kern="100" dirty="0">
                <a:effectLst/>
                <a:latin typeface="Montserrat Light" panose="00000400000000000000" pitchFamily="2" charset="0"/>
                <a:ea typeface="Calibri" panose="020F0502020204030204" pitchFamily="34" charset="0"/>
                <a:cs typeface="Times New Roman" panose="02020603050405020304" pitchFamily="18" charset="0"/>
              </a:rPr>
              <a:t>En action, en premier plan de gauche à droite Lucas Domitin et Cillian Verduzzo rapidité et précision. </a:t>
            </a:r>
          </a:p>
        </p:txBody>
      </p:sp>
      <p:pic>
        <p:nvPicPr>
          <p:cNvPr id="5" name="Image 4">
            <a:extLst>
              <a:ext uri="{FF2B5EF4-FFF2-40B4-BE49-F238E27FC236}">
                <a16:creationId xmlns:a16="http://schemas.microsoft.com/office/drawing/2014/main" id="{516BD563-56C6-CD7D-7B1B-F39A2258EF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0523" y="6173869"/>
            <a:ext cx="4573827" cy="3430371"/>
          </a:xfrm>
          <a:prstGeom prst="rect">
            <a:avLst/>
          </a:prstGeom>
        </p:spPr>
      </p:pic>
      <p:sp>
        <p:nvSpPr>
          <p:cNvPr id="6" name="ZoneTexte 5">
            <a:extLst>
              <a:ext uri="{FF2B5EF4-FFF2-40B4-BE49-F238E27FC236}">
                <a16:creationId xmlns:a16="http://schemas.microsoft.com/office/drawing/2014/main" id="{1AF4ADB1-1B64-8855-4643-980160CB3519}"/>
              </a:ext>
            </a:extLst>
          </p:cNvPr>
          <p:cNvSpPr txBox="1"/>
          <p:nvPr/>
        </p:nvSpPr>
        <p:spPr>
          <a:xfrm>
            <a:off x="87690" y="9480592"/>
            <a:ext cx="7258304" cy="707886"/>
          </a:xfrm>
          <a:prstGeom prst="rect">
            <a:avLst/>
          </a:prstGeom>
          <a:noFill/>
        </p:spPr>
        <p:txBody>
          <a:bodyPr wrap="square">
            <a:spAutoFit/>
          </a:bodyPr>
          <a:lstStyle/>
          <a:p>
            <a:pPr algn="just"/>
            <a:endParaRPr lang="fr-FR" sz="1800" dirty="0">
              <a:latin typeface="Montserrat Light" panose="00000400000000000000" pitchFamily="2" charset="0"/>
            </a:endParaRPr>
          </a:p>
          <a:p>
            <a:pPr algn="just"/>
            <a:r>
              <a:rPr lang="fr-FR" sz="1100" dirty="0">
                <a:solidFill>
                  <a:srgbClr val="0070C0"/>
                </a:solidFill>
                <a:latin typeface="Montserrat Light" panose="00000400000000000000" pitchFamily="2" charset="0"/>
              </a:rPr>
              <a:t>Pour tout renseignement nous vous invitons à contacter le Président Monsieur Jean-Paul LUCCHINI au 06 64 09 34 94 ou par mail : escrime-altkirch@gmx.fr</a:t>
            </a:r>
          </a:p>
        </p:txBody>
      </p:sp>
      <p:sp>
        <p:nvSpPr>
          <p:cNvPr id="7" name="Espace réservé du numéro de diapositive 6">
            <a:extLst>
              <a:ext uri="{FF2B5EF4-FFF2-40B4-BE49-F238E27FC236}">
                <a16:creationId xmlns:a16="http://schemas.microsoft.com/office/drawing/2014/main" id="{2821FE79-79CC-783A-AAE4-9C47DC5707D9}"/>
              </a:ext>
            </a:extLst>
          </p:cNvPr>
          <p:cNvSpPr>
            <a:spLocks noGrp="1"/>
          </p:cNvSpPr>
          <p:nvPr>
            <p:ph type="sldNum" sz="quarter" idx="12"/>
          </p:nvPr>
        </p:nvSpPr>
        <p:spPr/>
        <p:txBody>
          <a:bodyPr/>
          <a:lstStyle/>
          <a:p>
            <a:fld id="{2E67613E-4E5F-4999-83B4-3D4D7D29E623}" type="slidenum">
              <a:rPr lang="fr-FR" smtClean="0"/>
              <a:t>7</a:t>
            </a:fld>
            <a:endParaRPr lang="fr-FR"/>
          </a:p>
        </p:txBody>
      </p:sp>
    </p:spTree>
    <p:extLst>
      <p:ext uri="{BB962C8B-B14F-4D97-AF65-F5344CB8AC3E}">
        <p14:creationId xmlns:p14="http://schemas.microsoft.com/office/powerpoint/2010/main" val="1215644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B14F7E9F-96DB-4D4B-8BD9-7A2F572B5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527862" y="8457492"/>
            <a:ext cx="1669097" cy="1112732"/>
          </a:xfrm>
          <a:prstGeom prst="rect">
            <a:avLst/>
          </a:prstGeom>
          <a:effectLst>
            <a:softEdge rad="38100"/>
          </a:effectLst>
        </p:spPr>
      </p:pic>
      <p:pic>
        <p:nvPicPr>
          <p:cNvPr id="9" name="Image 8">
            <a:extLst>
              <a:ext uri="{FF2B5EF4-FFF2-40B4-BE49-F238E27FC236}">
                <a16:creationId xmlns:a16="http://schemas.microsoft.com/office/drawing/2014/main" id="{EB1CD5E4-9801-C9B0-2578-1E92E2B3DB69}"/>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679"/>
                    </a14:imgEffect>
                  </a14:imgLayer>
                </a14:imgProps>
              </a:ext>
              <a:ext uri="{28A0092B-C50C-407E-A947-70E740481C1C}">
                <a14:useLocalDpi xmlns:a14="http://schemas.microsoft.com/office/drawing/2010/main" val="0"/>
              </a:ext>
            </a:extLst>
          </a:blip>
          <a:stretch>
            <a:fillRect/>
          </a:stretch>
        </p:blipFill>
        <p:spPr>
          <a:xfrm>
            <a:off x="2325451" y="9115721"/>
            <a:ext cx="1454385" cy="1090710"/>
          </a:xfrm>
          <a:prstGeom prst="rect">
            <a:avLst/>
          </a:prstGeom>
          <a:effectLst>
            <a:softEdge rad="38100"/>
          </a:effectLst>
        </p:spPr>
      </p:pic>
      <p:pic>
        <p:nvPicPr>
          <p:cNvPr id="14" name="Image 13">
            <a:extLst>
              <a:ext uri="{FF2B5EF4-FFF2-40B4-BE49-F238E27FC236}">
                <a16:creationId xmlns:a16="http://schemas.microsoft.com/office/drawing/2014/main" id="{4936A0EB-ECEB-FB75-8FCF-6186AC81C920}"/>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3237"/>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302258" y="8373373"/>
            <a:ext cx="2018283" cy="1513806"/>
          </a:xfrm>
          <a:prstGeom prst="rect">
            <a:avLst/>
          </a:prstGeom>
          <a:effectLst>
            <a:softEdge rad="38100"/>
          </a:effectLst>
        </p:spPr>
      </p:pic>
      <p:pic>
        <p:nvPicPr>
          <p:cNvPr id="6" name="Image 5">
            <a:extLst>
              <a:ext uri="{FF2B5EF4-FFF2-40B4-BE49-F238E27FC236}">
                <a16:creationId xmlns:a16="http://schemas.microsoft.com/office/drawing/2014/main" id="{D443D901-7D80-597A-E42B-8A6804064C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flipV="1">
            <a:off x="4689310" y="9481448"/>
            <a:ext cx="1424677" cy="1068584"/>
          </a:xfrm>
          <a:prstGeom prst="rect">
            <a:avLst/>
          </a:prstGeom>
        </p:spPr>
      </p:pic>
      <p:pic>
        <p:nvPicPr>
          <p:cNvPr id="1028" name="Picture 4">
            <a:extLst>
              <a:ext uri="{FF2B5EF4-FFF2-40B4-BE49-F238E27FC236}">
                <a16:creationId xmlns:a16="http://schemas.microsoft.com/office/drawing/2014/main" id="{5059DB73-C053-B1B1-B36D-3CBA526486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9309" y="453101"/>
            <a:ext cx="1075086" cy="79667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A9A0D83B-CEC9-BF34-6928-F110C62A9268}"/>
              </a:ext>
            </a:extLst>
          </p:cNvPr>
          <p:cNvSpPr/>
          <p:nvPr/>
        </p:nvSpPr>
        <p:spPr>
          <a:xfrm>
            <a:off x="1080000" y="104485"/>
            <a:ext cx="6479675" cy="396142"/>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BE532694-98DA-189B-D40C-4EF75BB46357}"/>
              </a:ext>
            </a:extLst>
          </p:cNvPr>
          <p:cNvSpPr txBox="1"/>
          <p:nvPr/>
        </p:nvSpPr>
        <p:spPr>
          <a:xfrm>
            <a:off x="1276856" y="138266"/>
            <a:ext cx="2233304" cy="276999"/>
          </a:xfrm>
          <a:prstGeom prst="rect">
            <a:avLst/>
          </a:prstGeom>
          <a:noFill/>
        </p:spPr>
        <p:txBody>
          <a:bodyPr wrap="none" rtlCol="0" anchor="ctr">
            <a:spAutoFit/>
          </a:bodyPr>
          <a:lstStyle/>
          <a:p>
            <a:r>
              <a:rPr lang="fr-FR" sz="1200" spc="200" dirty="0">
                <a:solidFill>
                  <a:schemeClr val="bg1"/>
                </a:solidFill>
                <a:latin typeface="Montserrat ExtraBold" panose="00000900000000000000" pitchFamily="2" charset="0"/>
              </a:rPr>
              <a:t>TAGOLSHEIM INFOS</a:t>
            </a:r>
          </a:p>
        </p:txBody>
      </p:sp>
      <p:pic>
        <p:nvPicPr>
          <p:cNvPr id="19" name="object 18">
            <a:extLst>
              <a:ext uri="{FF2B5EF4-FFF2-40B4-BE49-F238E27FC236}">
                <a16:creationId xmlns:a16="http://schemas.microsoft.com/office/drawing/2014/main" id="{F9B7B629-7511-0A96-26C4-E8359D47B02F}"/>
              </a:ext>
            </a:extLst>
          </p:cNvPr>
          <p:cNvPicPr/>
          <p:nvPr/>
        </p:nvPicPr>
        <p:blipFill>
          <a:blip r:embed="rId9" cstate="print"/>
          <a:stretch>
            <a:fillRect/>
          </a:stretch>
        </p:blipFill>
        <p:spPr>
          <a:xfrm>
            <a:off x="6220422" y="202503"/>
            <a:ext cx="595570" cy="716058"/>
          </a:xfrm>
          <a:prstGeom prst="rect">
            <a:avLst/>
          </a:prstGeom>
        </p:spPr>
      </p:pic>
      <p:sp>
        <p:nvSpPr>
          <p:cNvPr id="2" name="Rectangle 1">
            <a:extLst>
              <a:ext uri="{FF2B5EF4-FFF2-40B4-BE49-F238E27FC236}">
                <a16:creationId xmlns:a16="http://schemas.microsoft.com/office/drawing/2014/main" id="{529FE974-6B15-DBE3-EA6B-F38C668439FE}"/>
              </a:ext>
            </a:extLst>
          </p:cNvPr>
          <p:cNvSpPr/>
          <p:nvPr/>
        </p:nvSpPr>
        <p:spPr>
          <a:xfrm>
            <a:off x="178998" y="622257"/>
            <a:ext cx="3744146" cy="376757"/>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dirty="0">
              <a:latin typeface="Montserrat ExtraBold" panose="00000900000000000000" pitchFamily="2" charset="0"/>
            </a:endParaRPr>
          </a:p>
          <a:p>
            <a:r>
              <a:rPr lang="fr-FR" dirty="0">
                <a:latin typeface="Montserrat ExtraBold" panose="00000900000000000000" pitchFamily="2" charset="0"/>
              </a:rPr>
              <a:t>CAWALTAG</a:t>
            </a:r>
          </a:p>
          <a:p>
            <a:endParaRPr lang="fr-FR" dirty="0">
              <a:latin typeface="Montserrat ExtraBold" panose="00000900000000000000" pitchFamily="2" charset="0"/>
            </a:endParaRPr>
          </a:p>
        </p:txBody>
      </p:sp>
      <p:sp>
        <p:nvSpPr>
          <p:cNvPr id="28" name="AutoShape 6" descr="Blank Film Frame Stock Illustration Image Frame Film Vector ...">
            <a:extLst>
              <a:ext uri="{FF2B5EF4-FFF2-40B4-BE49-F238E27FC236}">
                <a16:creationId xmlns:a16="http://schemas.microsoft.com/office/drawing/2014/main" id="{9FCACF9F-424F-64D3-E417-65CFDF8BF350}"/>
              </a:ext>
            </a:extLst>
          </p:cNvPr>
          <p:cNvSpPr>
            <a:spLocks noChangeAspect="1" noChangeArrowheads="1"/>
          </p:cNvSpPr>
          <p:nvPr/>
        </p:nvSpPr>
        <p:spPr bwMode="auto">
          <a:xfrm>
            <a:off x="3627437" y="519350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Rectangle 11">
            <a:extLst>
              <a:ext uri="{FF2B5EF4-FFF2-40B4-BE49-F238E27FC236}">
                <a16:creationId xmlns:a16="http://schemas.microsoft.com/office/drawing/2014/main" id="{F7B6359A-2B82-01F4-AB05-6E5FBA192DA0}"/>
              </a:ext>
            </a:extLst>
          </p:cNvPr>
          <p:cNvSpPr>
            <a:spLocks noChangeArrowheads="1"/>
          </p:cNvSpPr>
          <p:nvPr/>
        </p:nvSpPr>
        <p:spPr bwMode="auto">
          <a:xfrm>
            <a:off x="0" y="0"/>
            <a:ext cx="7559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056" tIns="457056" rIns="457056" bIns="457056" numCol="1" anchor="ctr" anchorCtr="0" compatLnSpc="1">
            <a:prstTxWarp prst="textNoShape">
              <a:avLst/>
            </a:prstTxWarp>
            <a:spAutoFit/>
          </a:bodyPr>
          <a:lstStyle/>
          <a:p>
            <a:endParaRPr lang="fr-FR"/>
          </a:p>
        </p:txBody>
      </p:sp>
      <p:sp>
        <p:nvSpPr>
          <p:cNvPr id="12" name="Rectangle 13">
            <a:extLst>
              <a:ext uri="{FF2B5EF4-FFF2-40B4-BE49-F238E27FC236}">
                <a16:creationId xmlns:a16="http://schemas.microsoft.com/office/drawing/2014/main" id="{FECF9C02-1782-B42D-5DF4-4A10AD0F2320}"/>
              </a:ext>
            </a:extLst>
          </p:cNvPr>
          <p:cNvSpPr>
            <a:spLocks noChangeArrowheads="1"/>
          </p:cNvSpPr>
          <p:nvPr/>
        </p:nvSpPr>
        <p:spPr bwMode="auto">
          <a:xfrm>
            <a:off x="-208316" y="6139292"/>
            <a:ext cx="7976305" cy="1353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056" tIns="457056" rIns="457056" bIns="457056" numCol="1" anchor="ctr" anchorCtr="0" compatLnSpc="1">
            <a:prstTxWarp prst="textNoShape">
              <a:avLst/>
            </a:prstTxWarp>
            <a:spAutoFit/>
          </a:bodyPr>
          <a:lstStyle>
            <a:lvl1pPr indent="457200"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1pPr>
            <a:lvl2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2pPr>
            <a:lvl3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3pPr>
            <a:lvl4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4pPr>
            <a:lvl5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5pPr>
            <a:lvl6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6pPr>
            <a:lvl7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7pPr>
            <a:lvl8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8pPr>
            <a:lvl9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9pPr>
          </a:lstStyle>
          <a:p>
            <a:br>
              <a:rPr lang="fr-FR" sz="1400" dirty="0">
                <a:latin typeface="Montserrat Light" panose="00000400000000000000" pitchFamily="2" charset="0"/>
              </a:rPr>
            </a:br>
            <a:endParaRPr kumimoji="0" lang="fr-FR" altLang="fr-FR" sz="1400" b="0" i="0" u="none" strike="noStrike" cap="none" normalizeH="0" baseline="0" dirty="0">
              <a:ln>
                <a:noFill/>
              </a:ln>
              <a:solidFill>
                <a:srgbClr val="002060"/>
              </a:solidFill>
              <a:effectLst/>
              <a:latin typeface="Montserrat Light" panose="00000400000000000000" pitchFamily="2" charset="0"/>
              <a:ea typeface="Helvetica" panose="020B0604020202020204" pitchFamily="34" charset="0"/>
              <a:sym typeface="Webdings" panose="05030102010509060703" pitchFamily="18" charset="2"/>
            </a:endParaRPr>
          </a:p>
        </p:txBody>
      </p:sp>
      <p:sp>
        <p:nvSpPr>
          <p:cNvPr id="3" name="ZoneTexte 2">
            <a:extLst>
              <a:ext uri="{FF2B5EF4-FFF2-40B4-BE49-F238E27FC236}">
                <a16:creationId xmlns:a16="http://schemas.microsoft.com/office/drawing/2014/main" id="{7DBD3616-FEEE-180B-9156-AA171115AAA8}"/>
              </a:ext>
            </a:extLst>
          </p:cNvPr>
          <p:cNvSpPr txBox="1"/>
          <p:nvPr/>
        </p:nvSpPr>
        <p:spPr>
          <a:xfrm>
            <a:off x="240215" y="1040191"/>
            <a:ext cx="7176994" cy="7659917"/>
          </a:xfrm>
          <a:prstGeom prst="rect">
            <a:avLst/>
          </a:prstGeom>
          <a:noFill/>
        </p:spPr>
        <p:txBody>
          <a:bodyPr wrap="square" rtlCol="0">
            <a:spAutoFit/>
          </a:bodyPr>
          <a:lstStyle/>
          <a:p>
            <a:pPr algn="just">
              <a:lnSpc>
                <a:spcPct val="107000"/>
              </a:lnSpc>
            </a:pPr>
            <a:r>
              <a:rPr lang="fr-FR" sz="1100" b="1" dirty="0">
                <a:effectLst/>
                <a:latin typeface="Calibri" panose="020F0502020204030204" pitchFamily="34" charset="0"/>
                <a:ea typeface="Calibri" panose="020F0502020204030204" pitchFamily="34" charset="0"/>
                <a:cs typeface="Times New Roman" panose="02020603050405020304" pitchFamily="18" charset="0"/>
              </a:rPr>
              <a:t>Cawaltag 10 ans déjà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fr-FR" sz="1100" dirty="0">
                <a:effectLst/>
                <a:latin typeface="Montserrat Light" panose="00000400000000000000" pitchFamily="2" charset="0"/>
                <a:ea typeface="Calibri" panose="020F0502020204030204" pitchFamily="34" charset="0"/>
                <a:cs typeface="Times New Roman" panose="02020603050405020304" pitchFamily="18" charset="0"/>
              </a:rPr>
              <a:t>Depuis 2013, Cawaltag propose des activités sportives et de danse sur les communes de Tagolsheim et Walheim.</a:t>
            </a:r>
          </a:p>
          <a:p>
            <a:pPr algn="just">
              <a:lnSpc>
                <a:spcPct val="107000"/>
              </a:lnSpc>
            </a:pPr>
            <a:r>
              <a:rPr lang="fr-FR" sz="1100" dirty="0">
                <a:effectLst/>
                <a:latin typeface="Montserrat Light" panose="00000400000000000000" pitchFamily="2" charset="0"/>
                <a:ea typeface="Calibri" panose="020F0502020204030204" pitchFamily="34" charset="0"/>
                <a:cs typeface="Times New Roman" panose="02020603050405020304" pitchFamily="18" charset="0"/>
              </a:rPr>
              <a:t>Step, Pilates, Yoga, Swiss Ball, Cardio boxe, Gym douce, Biking, Body Pump, Danse Modern </a:t>
            </a:r>
            <a:r>
              <a:rPr lang="fr-FR" sz="1100" dirty="0">
                <a:latin typeface="Montserrat Light" panose="00000400000000000000" pitchFamily="2" charset="0"/>
                <a:ea typeface="Calibri" panose="020F0502020204030204" pitchFamily="34" charset="0"/>
                <a:cs typeface="Times New Roman" panose="02020603050405020304" pitchFamily="18" charset="0"/>
              </a:rPr>
              <a:t>Jazz, </a:t>
            </a:r>
            <a:r>
              <a:rPr lang="fr-FR" sz="1100" dirty="0">
                <a:effectLst/>
                <a:latin typeface="Montserrat Light" panose="00000400000000000000" pitchFamily="2" charset="0"/>
                <a:ea typeface="Calibri" panose="020F0502020204030204" pitchFamily="34" charset="0"/>
                <a:cs typeface="Times New Roman" panose="02020603050405020304" pitchFamily="18" charset="0"/>
              </a:rPr>
              <a:t>Danse classique, Danse contemporaine, Baby danse, Eveil danse, Anglais, Running, Marche nordique, VTT.</a:t>
            </a:r>
          </a:p>
          <a:p>
            <a:pPr algn="just">
              <a:lnSpc>
                <a:spcPct val="107000"/>
              </a:lnSpc>
            </a:pPr>
            <a:r>
              <a:rPr lang="fr-FR" sz="1100" dirty="0">
                <a:effectLst/>
                <a:latin typeface="Montserrat Light" panose="00000400000000000000" pitchFamily="2" charset="0"/>
                <a:ea typeface="Calibri" panose="020F0502020204030204" pitchFamily="34" charset="0"/>
                <a:cs typeface="Times New Roman" panose="02020603050405020304" pitchFamily="18" charset="0"/>
              </a:rPr>
              <a:t>17 activités animées par des professionnels diplômés, soit 33 créneaux hebdomadaires pour les 3 ans à 77 ans … qui se déroulent à l’école de Tagolsheim et à la salle polyvalente de Walheim. Les activités VTT et Running prennent leurs départs au stade de Tagolsheim; et pour la marche nordique, à différents endroits du Sundgau.</a:t>
            </a:r>
          </a:p>
          <a:p>
            <a:pPr algn="just">
              <a:lnSpc>
                <a:spcPct val="107000"/>
              </a:lnSpc>
            </a:pPr>
            <a:r>
              <a:rPr lang="fr-FR" sz="1100" b="1" u="sng" dirty="0">
                <a:effectLst/>
                <a:latin typeface="Montserrat Light" panose="00000400000000000000" pitchFamily="2" charset="0"/>
                <a:ea typeface="Calibri" panose="020F0502020204030204" pitchFamily="34" charset="0"/>
                <a:cs typeface="Times New Roman" panose="02020603050405020304" pitchFamily="18" charset="0"/>
              </a:rPr>
              <a:t>10 ans déjà !</a:t>
            </a:r>
            <a:endParaRPr lang="fr-FR" sz="1100" dirty="0">
              <a:effectLst/>
              <a:latin typeface="Montserrat Light" panose="00000400000000000000" pitchFamily="2" charset="0"/>
              <a:ea typeface="Calibri" panose="020F0502020204030204" pitchFamily="34" charset="0"/>
              <a:cs typeface="Times New Roman" panose="02020603050405020304" pitchFamily="18" charset="0"/>
            </a:endParaRPr>
          </a:p>
          <a:p>
            <a:pPr algn="just">
              <a:lnSpc>
                <a:spcPct val="107000"/>
              </a:lnSpc>
            </a:pPr>
            <a:r>
              <a:rPr lang="fr-FR" sz="1100" dirty="0">
                <a:effectLst/>
                <a:latin typeface="Montserrat Light" panose="00000400000000000000" pitchFamily="2" charset="0"/>
                <a:ea typeface="Calibri" panose="020F0502020204030204" pitchFamily="34" charset="0"/>
                <a:cs typeface="Times New Roman" panose="02020603050405020304" pitchFamily="18" charset="0"/>
              </a:rPr>
              <a:t>Le 6 mai 2023 Cawaltag a fêté son 10ème anniversaire. Une journée découverte gratuite a été organisée afin de présenter nos activités, suivie d’un apéro-concert animé par Virginie Schaeffer et « le Camion à Chansons », avant d’entamer le dîner dansant.</a:t>
            </a:r>
          </a:p>
          <a:p>
            <a:pPr algn="just">
              <a:lnSpc>
                <a:spcPct val="107000"/>
              </a:lnSpc>
            </a:pPr>
            <a:r>
              <a:rPr lang="fr-FR" sz="1100" dirty="0">
                <a:effectLst/>
                <a:latin typeface="Montserrat Light" panose="00000400000000000000" pitchFamily="2" charset="0"/>
                <a:ea typeface="Calibri" panose="020F0502020204030204" pitchFamily="34" charset="0"/>
                <a:cs typeface="Times New Roman" panose="02020603050405020304" pitchFamily="18" charset="0"/>
              </a:rPr>
              <a:t>Cette 10ème saison a été l’occasion de rafraichir notre communication. Le logo a été modifié, et le slogan « Bien plus que du sport » apparait maintenant en signature. Deux étudiants de l’Université de Mulhouse</a:t>
            </a:r>
            <a:r>
              <a:rPr lang="fr-FR" sz="1100" dirty="0">
                <a:latin typeface="Montserrat Light" panose="00000400000000000000" pitchFamily="2" charset="0"/>
                <a:ea typeface="Calibri" panose="020F0502020204030204" pitchFamily="34" charset="0"/>
                <a:cs typeface="Times New Roman" panose="02020603050405020304" pitchFamily="18" charset="0"/>
              </a:rPr>
              <a:t> </a:t>
            </a:r>
            <a:r>
              <a:rPr lang="fr-FR" sz="1100" dirty="0">
                <a:effectLst/>
                <a:latin typeface="Montserrat Light" panose="00000400000000000000" pitchFamily="2" charset="0"/>
                <a:ea typeface="Calibri" panose="020F0502020204030204" pitchFamily="34" charset="0"/>
                <a:cs typeface="Times New Roman" panose="02020603050405020304" pitchFamily="18" charset="0"/>
              </a:rPr>
              <a:t>ont réalisé une bande annonce dynamique afin de présenter nos activités sur les réseaux sociaux.</a:t>
            </a:r>
          </a:p>
          <a:p>
            <a:pPr algn="just">
              <a:lnSpc>
                <a:spcPct val="107000"/>
              </a:lnSpc>
            </a:pPr>
            <a:r>
              <a:rPr lang="fr-FR" sz="1100" b="1" u="sng" dirty="0">
                <a:effectLst/>
                <a:latin typeface="Montserrat Light" panose="00000400000000000000" pitchFamily="2" charset="0"/>
                <a:ea typeface="Calibri" panose="020F0502020204030204" pitchFamily="34" charset="0"/>
                <a:cs typeface="Times New Roman" panose="02020603050405020304" pitchFamily="18" charset="0"/>
              </a:rPr>
              <a:t>« Univers’elles »</a:t>
            </a:r>
            <a:endParaRPr lang="fr-FR" sz="1100" dirty="0">
              <a:effectLst/>
              <a:latin typeface="Montserrat Light" panose="00000400000000000000" pitchFamily="2" charset="0"/>
              <a:ea typeface="Calibri" panose="020F0502020204030204" pitchFamily="34" charset="0"/>
              <a:cs typeface="Times New Roman" panose="02020603050405020304" pitchFamily="18" charset="0"/>
            </a:endParaRPr>
          </a:p>
          <a:p>
            <a:pPr algn="just">
              <a:lnSpc>
                <a:spcPct val="107000"/>
              </a:lnSpc>
            </a:pPr>
            <a:r>
              <a:rPr lang="fr-FR" sz="1100" dirty="0">
                <a:effectLst/>
                <a:latin typeface="Montserrat Light" panose="00000400000000000000" pitchFamily="2" charset="0"/>
                <a:ea typeface="Calibri" panose="020F0502020204030204" pitchFamily="34" charset="0"/>
                <a:cs typeface="Times New Roman" panose="02020603050405020304" pitchFamily="18" charset="0"/>
              </a:rPr>
              <a:t>Les 1</a:t>
            </a:r>
            <a:r>
              <a:rPr lang="fr-FR" sz="1100" baseline="30000" dirty="0">
                <a:effectLst/>
                <a:latin typeface="Montserrat Light" panose="00000400000000000000" pitchFamily="2" charset="0"/>
                <a:ea typeface="Calibri" panose="020F0502020204030204" pitchFamily="34" charset="0"/>
                <a:cs typeface="Times New Roman" panose="02020603050405020304" pitchFamily="18" charset="0"/>
              </a:rPr>
              <a:t>er</a:t>
            </a:r>
            <a:r>
              <a:rPr lang="fr-FR" sz="1100" dirty="0">
                <a:effectLst/>
                <a:latin typeface="Montserrat Light" panose="00000400000000000000" pitchFamily="2" charset="0"/>
                <a:ea typeface="Calibri" panose="020F0502020204030204" pitchFamily="34" charset="0"/>
                <a:cs typeface="Times New Roman" panose="02020603050405020304" pitchFamily="18" charset="0"/>
              </a:rPr>
              <a:t> et 2 juillet 2023 la saison s’est conclue sur notre traditionnel Gala de danse 2023 qui avait pour thème « l’Univers ». 150 danseuses et d’étranges astéroïdes se sont produits sur la scène de l’Espace Grün de Cernay. 870 spectateurs nous ont fait l’honneur d’assister aux spectacles. L’accent a été mis sur la vidéo et les costumes pour élever le niveau du spectacle. Nos jeunes stagiaires ont été sollicités pour la réalisation de l’affiche du spectacle, de la bande annonce, des visuels en 3D, ainsi qu’un tournage sur fond vert en studio avec les danseuses.</a:t>
            </a:r>
          </a:p>
          <a:p>
            <a:pPr algn="just">
              <a:lnSpc>
                <a:spcPct val="107000"/>
              </a:lnSpc>
            </a:pPr>
            <a:r>
              <a:rPr lang="fr-FR" sz="1100" b="1" u="sng" dirty="0">
                <a:effectLst/>
                <a:latin typeface="Montserrat Light" panose="00000400000000000000" pitchFamily="2" charset="0"/>
                <a:ea typeface="Calibri" panose="020F0502020204030204" pitchFamily="34" charset="0"/>
                <a:cs typeface="Times New Roman" panose="02020603050405020304" pitchFamily="18" charset="0"/>
              </a:rPr>
              <a:t>Le Tour Alsace</a:t>
            </a:r>
            <a:endParaRPr lang="fr-FR" sz="1100" dirty="0">
              <a:effectLst/>
              <a:latin typeface="Montserrat Light" panose="00000400000000000000" pitchFamily="2" charset="0"/>
              <a:ea typeface="Calibri" panose="020F0502020204030204" pitchFamily="34" charset="0"/>
              <a:cs typeface="Times New Roman" panose="02020603050405020304" pitchFamily="18" charset="0"/>
            </a:endParaRPr>
          </a:p>
          <a:p>
            <a:pPr algn="just">
              <a:lnSpc>
                <a:spcPct val="107000"/>
              </a:lnSpc>
            </a:pPr>
            <a:r>
              <a:rPr lang="fr-FR" sz="1100" dirty="0">
                <a:effectLst/>
                <a:latin typeface="Montserrat Light" panose="00000400000000000000" pitchFamily="2" charset="0"/>
                <a:ea typeface="Calibri" panose="020F0502020204030204" pitchFamily="34" charset="0"/>
                <a:cs typeface="Times New Roman" panose="02020603050405020304" pitchFamily="18" charset="0"/>
              </a:rPr>
              <a:t>Proposant du VTT depuis septembre 2022, nous avons profité du départ de l’étape du Tour Alsace « Tagolsheim – Altkirch » pour faire la promotion de notre nouvelle activité. Une pumptrack a été installée dans la zone de départ. Une belle petite animation qui a permis de participer à l’événement dans notre village et de faire découvrir l’activité « VTT by Cawaltag ».</a:t>
            </a:r>
          </a:p>
          <a:p>
            <a:pPr algn="just">
              <a:lnSpc>
                <a:spcPct val="107000"/>
              </a:lnSpc>
            </a:pPr>
            <a:r>
              <a:rPr lang="fr-FR" sz="1100" b="1" u="sng" dirty="0">
                <a:effectLst/>
                <a:latin typeface="Montserrat Light" panose="00000400000000000000" pitchFamily="2" charset="0"/>
                <a:ea typeface="Calibri" panose="020F0502020204030204" pitchFamily="34" charset="0"/>
                <a:cs typeface="Times New Roman" panose="02020603050405020304" pitchFamily="18" charset="0"/>
              </a:rPr>
              <a:t>Moins de réseaux … plus d’assos !</a:t>
            </a:r>
            <a:endParaRPr lang="fr-FR" sz="1100" dirty="0">
              <a:effectLst/>
              <a:latin typeface="Montserrat Light" panose="00000400000000000000" pitchFamily="2" charset="0"/>
              <a:ea typeface="Calibri" panose="020F0502020204030204" pitchFamily="34" charset="0"/>
              <a:cs typeface="Times New Roman" panose="02020603050405020304" pitchFamily="18" charset="0"/>
            </a:endParaRPr>
          </a:p>
          <a:p>
            <a:pPr algn="just">
              <a:lnSpc>
                <a:spcPct val="107000"/>
              </a:lnSpc>
            </a:pPr>
            <a:r>
              <a:rPr lang="fr-FR" sz="1100" dirty="0">
                <a:effectLst/>
                <a:latin typeface="Montserrat Light" panose="00000400000000000000" pitchFamily="2" charset="0"/>
                <a:ea typeface="Calibri" panose="020F0502020204030204" pitchFamily="34" charset="0"/>
                <a:cs typeface="Times New Roman" panose="02020603050405020304" pitchFamily="18" charset="0"/>
              </a:rPr>
              <a:t>Notre petit village de Tagolsheim a la chance d’avoir un grand nombre d’associations, dirigées par des bénévoles. Le monde associatif est le seul réseau social digne de ce nom. Il créé du lien entre les villageois et permet le « bien vivre ensemble ». Chaque association </a:t>
            </a:r>
            <a:r>
              <a:rPr lang="fr-FR" sz="1100" dirty="0">
                <a:latin typeface="Montserrat Light" panose="00000400000000000000" pitchFamily="2" charset="0"/>
                <a:ea typeface="Calibri" panose="020F0502020204030204" pitchFamily="34" charset="0"/>
                <a:cs typeface="Times New Roman" panose="02020603050405020304" pitchFamily="18" charset="0"/>
              </a:rPr>
              <a:t>t</a:t>
            </a:r>
            <a:r>
              <a:rPr lang="fr-FR" sz="1100" dirty="0">
                <a:effectLst/>
                <a:latin typeface="Montserrat Light" panose="00000400000000000000" pitchFamily="2" charset="0"/>
                <a:ea typeface="Calibri" panose="020F0502020204030204" pitchFamily="34" charset="0"/>
                <a:cs typeface="Times New Roman" panose="02020603050405020304" pitchFamily="18" charset="0"/>
              </a:rPr>
              <a:t>agolsheimoise participe à la vie du village, et fait le maximum avec les moyens dont elle dispose. Nous vous encourageons à vous en rapprocher, et à participer aux évènements qu’elles organisent, voire de vous y impliquer.</a:t>
            </a:r>
          </a:p>
          <a:p>
            <a:pPr algn="just">
              <a:lnSpc>
                <a:spcPct val="107000"/>
              </a:lnSpc>
            </a:pPr>
            <a:r>
              <a:rPr lang="fr-FR" sz="1100" dirty="0">
                <a:effectLst/>
                <a:latin typeface="Montserrat Light" panose="00000400000000000000" pitchFamily="2" charset="0"/>
                <a:ea typeface="Calibri" panose="020F0502020204030204" pitchFamily="34" charset="0"/>
                <a:cs typeface="Times New Roman" panose="02020603050405020304" pitchFamily="18" charset="0"/>
              </a:rPr>
              <a:t>Nous remercions les Tagolsheimois membres de notre association pour leur fidélité, et tous ceux qui nous font le plaisir de participer à nos évènements. Enfin nous remercions également la commune de Tagolsheim et son équipe pour son soutien depuis 10 ans, sans laquelle Cawaltag ne pourrait proposer ses activités.</a:t>
            </a:r>
          </a:p>
          <a:p>
            <a:pPr algn="just">
              <a:lnSpc>
                <a:spcPct val="107000"/>
              </a:lnSpc>
            </a:pPr>
            <a:endParaRPr lang="fr-FR" sz="1000" dirty="0">
              <a:effectLst/>
              <a:latin typeface="Montserrat Light" panose="00000400000000000000" pitchFamily="2" charset="0"/>
              <a:ea typeface="Calibri" panose="020F0502020204030204" pitchFamily="34" charset="0"/>
              <a:cs typeface="Times New Roman" panose="02020603050405020304" pitchFamily="18" charset="0"/>
            </a:endParaRPr>
          </a:p>
          <a:p>
            <a:pPr>
              <a:lnSpc>
                <a:spcPct val="107000"/>
              </a:lnSpc>
              <a:spcAft>
                <a:spcPts val="800"/>
              </a:spcAft>
            </a:pP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567F1C0B-85B7-D051-C8BD-529FFBC5A06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8413" y="8037551"/>
            <a:ext cx="1080000" cy="1080000"/>
          </a:xfrm>
          <a:prstGeom prst="rect">
            <a:avLst/>
          </a:prstGeom>
          <a:effectLst>
            <a:softEdge rad="38100"/>
          </a:effectLst>
        </p:spPr>
      </p:pic>
      <p:pic>
        <p:nvPicPr>
          <p:cNvPr id="7" name="Image 6">
            <a:extLst>
              <a:ext uri="{FF2B5EF4-FFF2-40B4-BE49-F238E27FC236}">
                <a16:creationId xmlns:a16="http://schemas.microsoft.com/office/drawing/2014/main" id="{89A1449A-3FEA-1C4F-00B5-6311FF04DB9D}"/>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4900"/>
                    </a14:imgEffect>
                  </a14:imgLayer>
                </a14:imgProps>
              </a:ext>
              <a:ext uri="{28A0092B-C50C-407E-A947-70E740481C1C}">
                <a14:useLocalDpi xmlns:a14="http://schemas.microsoft.com/office/drawing/2010/main" val="0"/>
              </a:ext>
            </a:extLst>
          </a:blip>
          <a:srcRect/>
          <a:stretch/>
        </p:blipFill>
        <p:spPr>
          <a:xfrm>
            <a:off x="5053915" y="8120719"/>
            <a:ext cx="2372469" cy="1482884"/>
          </a:xfrm>
          <a:prstGeom prst="rect">
            <a:avLst/>
          </a:prstGeom>
          <a:effectLst>
            <a:softEdge rad="50800"/>
          </a:effectLst>
        </p:spPr>
      </p:pic>
      <p:sp>
        <p:nvSpPr>
          <p:cNvPr id="21" name="ZoneTexte 20">
            <a:extLst>
              <a:ext uri="{FF2B5EF4-FFF2-40B4-BE49-F238E27FC236}">
                <a16:creationId xmlns:a16="http://schemas.microsoft.com/office/drawing/2014/main" id="{ECBBD735-520C-82E5-CAFA-77F91AB789FC}"/>
              </a:ext>
            </a:extLst>
          </p:cNvPr>
          <p:cNvSpPr txBox="1"/>
          <p:nvPr/>
        </p:nvSpPr>
        <p:spPr>
          <a:xfrm>
            <a:off x="243920" y="9953150"/>
            <a:ext cx="4299176" cy="625299"/>
          </a:xfrm>
          <a:prstGeom prst="rect">
            <a:avLst/>
          </a:prstGeom>
          <a:noFill/>
        </p:spPr>
        <p:txBody>
          <a:bodyPr wrap="square">
            <a:spAutoFit/>
          </a:bodyPr>
          <a:lstStyle/>
          <a:p>
            <a:pPr>
              <a:lnSpc>
                <a:spcPct val="107000"/>
              </a:lnSpc>
            </a:pPr>
            <a:r>
              <a:rPr lang="fr-FR" sz="1100" dirty="0">
                <a:effectLst/>
                <a:latin typeface="Montserrat Light" panose="00000400000000000000" pitchFamily="2" charset="0"/>
                <a:ea typeface="Calibri" panose="020F0502020204030204" pitchFamily="34" charset="0"/>
                <a:cs typeface="Times New Roman" panose="02020603050405020304" pitchFamily="18" charset="0"/>
              </a:rPr>
              <a:t>Vincent DESCHUYTER</a:t>
            </a:r>
          </a:p>
          <a:p>
            <a:pPr>
              <a:lnSpc>
                <a:spcPct val="107000"/>
              </a:lnSpc>
            </a:pPr>
            <a:r>
              <a:rPr lang="fr-FR" sz="1100" dirty="0">
                <a:effectLst/>
                <a:latin typeface="Montserrat Light" panose="00000400000000000000" pitchFamily="2" charset="0"/>
                <a:ea typeface="Calibri" panose="020F0502020204030204" pitchFamily="34" charset="0"/>
                <a:cs typeface="Times New Roman" panose="02020603050405020304" pitchFamily="18" charset="0"/>
              </a:rPr>
              <a:t>Président Association Cawaltag</a:t>
            </a:r>
          </a:p>
          <a:p>
            <a:pPr>
              <a:lnSpc>
                <a:spcPct val="107000"/>
              </a:lnSpc>
            </a:pPr>
            <a:r>
              <a:rPr lang="fr-FR" sz="1100" b="1" i="0" dirty="0">
                <a:solidFill>
                  <a:srgbClr val="333333"/>
                </a:solidFill>
                <a:effectLst/>
                <a:latin typeface="Montserrat Light" panose="00000400000000000000" pitchFamily="2" charset="0"/>
              </a:rPr>
              <a:t>Retrouvez les activités de </a:t>
            </a:r>
            <a:r>
              <a:rPr lang="fr-FR" sz="1100" b="1" dirty="0">
                <a:solidFill>
                  <a:srgbClr val="333333"/>
                </a:solidFill>
                <a:latin typeface="Montserrat Light" panose="00000400000000000000" pitchFamily="2" charset="0"/>
              </a:rPr>
              <a:t>l’association</a:t>
            </a:r>
            <a:r>
              <a:rPr lang="fr-FR" sz="1100" b="1" i="0" dirty="0">
                <a:solidFill>
                  <a:srgbClr val="333333"/>
                </a:solidFill>
                <a:effectLst/>
                <a:latin typeface="Montserrat Light" panose="00000400000000000000" pitchFamily="2" charset="0"/>
              </a:rPr>
              <a:t> sur </a:t>
            </a:r>
            <a:r>
              <a:rPr lang="fr-FR" sz="1100" b="1" i="0" dirty="0">
                <a:solidFill>
                  <a:srgbClr val="333333"/>
                </a:solidFill>
                <a:effectLst/>
                <a:latin typeface="Montserrat Light" panose="00000400000000000000" pitchFamily="2" charset="0"/>
                <a:hlinkClick r:id="rId13"/>
              </a:rPr>
              <a:t>www.cawaltag.fr</a:t>
            </a:r>
            <a:r>
              <a:rPr lang="fr-FR" sz="1100" b="1" i="0" dirty="0">
                <a:solidFill>
                  <a:srgbClr val="333333"/>
                </a:solidFill>
                <a:effectLst/>
                <a:latin typeface="Montserrat Light" panose="00000400000000000000" pitchFamily="2" charset="0"/>
              </a:rPr>
              <a:t> </a:t>
            </a:r>
            <a:endParaRPr lang="fr-FR" sz="1100" dirty="0">
              <a:latin typeface="Montserrat Light" panose="00000400000000000000" pitchFamily="2" charset="0"/>
              <a:ea typeface="Calibri" panose="020F0502020204030204" pitchFamily="34" charset="0"/>
              <a:cs typeface="Times New Roman" panose="02020603050405020304" pitchFamily="18" charset="0"/>
            </a:endParaRPr>
          </a:p>
        </p:txBody>
      </p:sp>
      <p:sp>
        <p:nvSpPr>
          <p:cNvPr id="8" name="Espace réservé du numéro de diapositive 7">
            <a:extLst>
              <a:ext uri="{FF2B5EF4-FFF2-40B4-BE49-F238E27FC236}">
                <a16:creationId xmlns:a16="http://schemas.microsoft.com/office/drawing/2014/main" id="{743EA671-6684-62CB-5F5C-588255877FCA}"/>
              </a:ext>
            </a:extLst>
          </p:cNvPr>
          <p:cNvSpPr>
            <a:spLocks noGrp="1"/>
          </p:cNvSpPr>
          <p:nvPr>
            <p:ph type="sldNum" sz="quarter" idx="12"/>
          </p:nvPr>
        </p:nvSpPr>
        <p:spPr/>
        <p:txBody>
          <a:bodyPr/>
          <a:lstStyle/>
          <a:p>
            <a:fld id="{2E67613E-4E5F-4999-83B4-3D4D7D29E623}" type="slidenum">
              <a:rPr lang="fr-FR" smtClean="0"/>
              <a:t>8</a:t>
            </a:fld>
            <a:endParaRPr lang="fr-FR"/>
          </a:p>
        </p:txBody>
      </p:sp>
    </p:spTree>
    <p:extLst>
      <p:ext uri="{BB962C8B-B14F-4D97-AF65-F5344CB8AC3E}">
        <p14:creationId xmlns:p14="http://schemas.microsoft.com/office/powerpoint/2010/main" val="1130391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9A0D83B-CEC9-BF34-6928-F110C62A9268}"/>
              </a:ext>
            </a:extLst>
          </p:cNvPr>
          <p:cNvSpPr/>
          <p:nvPr/>
        </p:nvSpPr>
        <p:spPr>
          <a:xfrm>
            <a:off x="1080000" y="104485"/>
            <a:ext cx="6479675" cy="396142"/>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BE532694-98DA-189B-D40C-4EF75BB46357}"/>
              </a:ext>
            </a:extLst>
          </p:cNvPr>
          <p:cNvSpPr txBox="1"/>
          <p:nvPr/>
        </p:nvSpPr>
        <p:spPr>
          <a:xfrm>
            <a:off x="1276856" y="138266"/>
            <a:ext cx="2233304" cy="276999"/>
          </a:xfrm>
          <a:prstGeom prst="rect">
            <a:avLst/>
          </a:prstGeom>
          <a:noFill/>
        </p:spPr>
        <p:txBody>
          <a:bodyPr wrap="none" rtlCol="0" anchor="ctr">
            <a:spAutoFit/>
          </a:bodyPr>
          <a:lstStyle/>
          <a:p>
            <a:r>
              <a:rPr lang="fr-FR" sz="1200" spc="200" dirty="0">
                <a:solidFill>
                  <a:schemeClr val="bg1"/>
                </a:solidFill>
                <a:latin typeface="Montserrat ExtraBold" panose="00000900000000000000" pitchFamily="2" charset="0"/>
              </a:rPr>
              <a:t>TAGOLSHEIM INFOS</a:t>
            </a:r>
          </a:p>
        </p:txBody>
      </p:sp>
      <p:pic>
        <p:nvPicPr>
          <p:cNvPr id="19" name="object 18">
            <a:extLst>
              <a:ext uri="{FF2B5EF4-FFF2-40B4-BE49-F238E27FC236}">
                <a16:creationId xmlns:a16="http://schemas.microsoft.com/office/drawing/2014/main" id="{F9B7B629-7511-0A96-26C4-E8359D47B02F}"/>
              </a:ext>
            </a:extLst>
          </p:cNvPr>
          <p:cNvPicPr/>
          <p:nvPr/>
        </p:nvPicPr>
        <p:blipFill>
          <a:blip r:embed="rId2" cstate="print"/>
          <a:stretch>
            <a:fillRect/>
          </a:stretch>
        </p:blipFill>
        <p:spPr>
          <a:xfrm>
            <a:off x="6220422" y="202503"/>
            <a:ext cx="595570" cy="716058"/>
          </a:xfrm>
          <a:prstGeom prst="rect">
            <a:avLst/>
          </a:prstGeom>
        </p:spPr>
      </p:pic>
      <p:sp>
        <p:nvSpPr>
          <p:cNvPr id="2" name="Rectangle 1">
            <a:extLst>
              <a:ext uri="{FF2B5EF4-FFF2-40B4-BE49-F238E27FC236}">
                <a16:creationId xmlns:a16="http://schemas.microsoft.com/office/drawing/2014/main" id="{529FE974-6B15-DBE3-EA6B-F38C668439FE}"/>
              </a:ext>
            </a:extLst>
          </p:cNvPr>
          <p:cNvSpPr/>
          <p:nvPr/>
        </p:nvSpPr>
        <p:spPr>
          <a:xfrm>
            <a:off x="188091" y="543786"/>
            <a:ext cx="3913646" cy="376757"/>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dirty="0">
              <a:latin typeface="Montserrat ExtraBold" panose="00000900000000000000" pitchFamily="2" charset="0"/>
            </a:endParaRPr>
          </a:p>
          <a:p>
            <a:r>
              <a:rPr lang="fr-FR" dirty="0">
                <a:latin typeface="Montserrat ExtraBold" panose="00000900000000000000" pitchFamily="2" charset="0"/>
              </a:rPr>
              <a:t>LE CONSEIL DE FABRIQUE</a:t>
            </a:r>
          </a:p>
          <a:p>
            <a:endParaRPr lang="fr-FR" dirty="0">
              <a:latin typeface="Montserrat ExtraBold" panose="00000900000000000000" pitchFamily="2" charset="0"/>
            </a:endParaRPr>
          </a:p>
        </p:txBody>
      </p:sp>
      <p:sp>
        <p:nvSpPr>
          <p:cNvPr id="28" name="AutoShape 6" descr="Blank Film Frame Stock Illustration Image Frame Film Vector ...">
            <a:extLst>
              <a:ext uri="{FF2B5EF4-FFF2-40B4-BE49-F238E27FC236}">
                <a16:creationId xmlns:a16="http://schemas.microsoft.com/office/drawing/2014/main" id="{9FCACF9F-424F-64D3-E417-65CFDF8BF350}"/>
              </a:ext>
            </a:extLst>
          </p:cNvPr>
          <p:cNvSpPr>
            <a:spLocks noChangeAspect="1" noChangeArrowheads="1"/>
          </p:cNvSpPr>
          <p:nvPr/>
        </p:nvSpPr>
        <p:spPr bwMode="auto">
          <a:xfrm>
            <a:off x="3627437" y="519350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Rectangle 11">
            <a:extLst>
              <a:ext uri="{FF2B5EF4-FFF2-40B4-BE49-F238E27FC236}">
                <a16:creationId xmlns:a16="http://schemas.microsoft.com/office/drawing/2014/main" id="{F7B6359A-2B82-01F4-AB05-6E5FBA192DA0}"/>
              </a:ext>
            </a:extLst>
          </p:cNvPr>
          <p:cNvSpPr>
            <a:spLocks noChangeArrowheads="1"/>
          </p:cNvSpPr>
          <p:nvPr/>
        </p:nvSpPr>
        <p:spPr bwMode="auto">
          <a:xfrm>
            <a:off x="0" y="0"/>
            <a:ext cx="7559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056" tIns="457056" rIns="457056" bIns="457056" numCol="1" anchor="ctr" anchorCtr="0" compatLnSpc="1">
            <a:prstTxWarp prst="textNoShape">
              <a:avLst/>
            </a:prstTxWarp>
            <a:spAutoFit/>
          </a:bodyPr>
          <a:lstStyle/>
          <a:p>
            <a:endParaRPr lang="fr-FR"/>
          </a:p>
        </p:txBody>
      </p:sp>
      <p:sp>
        <p:nvSpPr>
          <p:cNvPr id="12" name="Rectangle 13">
            <a:extLst>
              <a:ext uri="{FF2B5EF4-FFF2-40B4-BE49-F238E27FC236}">
                <a16:creationId xmlns:a16="http://schemas.microsoft.com/office/drawing/2014/main" id="{FECF9C02-1782-B42D-5DF4-4A10AD0F2320}"/>
              </a:ext>
            </a:extLst>
          </p:cNvPr>
          <p:cNvSpPr>
            <a:spLocks noChangeArrowheads="1"/>
          </p:cNvSpPr>
          <p:nvPr/>
        </p:nvSpPr>
        <p:spPr bwMode="auto">
          <a:xfrm>
            <a:off x="-208316" y="6139292"/>
            <a:ext cx="7976305" cy="1353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056" tIns="457056" rIns="457056" bIns="457056" numCol="1" anchor="ctr" anchorCtr="0" compatLnSpc="1">
            <a:prstTxWarp prst="textNoShape">
              <a:avLst/>
            </a:prstTxWarp>
            <a:spAutoFit/>
          </a:bodyPr>
          <a:lstStyle>
            <a:lvl1pPr indent="457200"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1pPr>
            <a:lvl2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2pPr>
            <a:lvl3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3pPr>
            <a:lvl4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4pPr>
            <a:lvl5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5pPr>
            <a:lvl6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6pPr>
            <a:lvl7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7pPr>
            <a:lvl8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8pPr>
            <a:lvl9pPr eaLnBrk="0" fontAlgn="base" hangingPunct="0">
              <a:spcBef>
                <a:spcPct val="0"/>
              </a:spcBef>
              <a:spcAft>
                <a:spcPct val="0"/>
              </a:spcAft>
              <a:tabLst>
                <a:tab pos="449263" algn="l"/>
                <a:tab pos="898525" algn="l"/>
                <a:tab pos="1349375" algn="l"/>
                <a:tab pos="1798638" algn="l"/>
                <a:tab pos="2247900" algn="l"/>
                <a:tab pos="2697163" algn="l"/>
                <a:tab pos="3146425" algn="l"/>
                <a:tab pos="3597275" algn="l"/>
                <a:tab pos="4046538" algn="l"/>
                <a:tab pos="4495800" algn="l"/>
                <a:tab pos="4945063" algn="l"/>
                <a:tab pos="5394325" algn="l"/>
                <a:tab pos="5845175" algn="l"/>
              </a:tabLst>
              <a:defRPr>
                <a:solidFill>
                  <a:schemeClr val="tx1"/>
                </a:solidFill>
                <a:latin typeface="Arial" panose="020B0604020202020204" pitchFamily="34" charset="0"/>
              </a:defRPr>
            </a:lvl9pPr>
          </a:lstStyle>
          <a:p>
            <a:br>
              <a:rPr lang="fr-FR" sz="1400" dirty="0">
                <a:latin typeface="Montserrat Light" panose="00000400000000000000" pitchFamily="2" charset="0"/>
              </a:rPr>
            </a:br>
            <a:endParaRPr kumimoji="0" lang="fr-FR" altLang="fr-FR" sz="1400" b="0" i="0" u="none" strike="noStrike" cap="none" normalizeH="0" baseline="0" dirty="0">
              <a:ln>
                <a:noFill/>
              </a:ln>
              <a:solidFill>
                <a:srgbClr val="002060"/>
              </a:solidFill>
              <a:effectLst/>
              <a:latin typeface="Montserrat Light" panose="00000400000000000000" pitchFamily="2" charset="0"/>
              <a:ea typeface="Helvetica" panose="020B0604020202020204" pitchFamily="34" charset="0"/>
              <a:sym typeface="Webdings" panose="05030102010509060703" pitchFamily="18" charset="2"/>
            </a:endParaRPr>
          </a:p>
        </p:txBody>
      </p:sp>
      <p:sp>
        <p:nvSpPr>
          <p:cNvPr id="3" name="ZoneTexte 2">
            <a:extLst>
              <a:ext uri="{FF2B5EF4-FFF2-40B4-BE49-F238E27FC236}">
                <a16:creationId xmlns:a16="http://schemas.microsoft.com/office/drawing/2014/main" id="{7DBD3616-FEEE-180B-9156-AA171115AAA8}"/>
              </a:ext>
            </a:extLst>
          </p:cNvPr>
          <p:cNvSpPr txBox="1"/>
          <p:nvPr/>
        </p:nvSpPr>
        <p:spPr>
          <a:xfrm>
            <a:off x="171732" y="940284"/>
            <a:ext cx="7150606" cy="3816429"/>
          </a:xfrm>
          <a:prstGeom prst="rect">
            <a:avLst/>
          </a:prstGeom>
          <a:noFill/>
        </p:spPr>
        <p:txBody>
          <a:bodyPr wrap="square" rtlCol="0">
            <a:spAutoFit/>
          </a:bodyPr>
          <a:lstStyle/>
          <a:p>
            <a:pPr algn="just"/>
            <a:r>
              <a:rPr lang="fr-FR" sz="1100" dirty="0">
                <a:effectLst/>
                <a:latin typeface="Montserrat Light" panose="00000400000000000000" pitchFamily="2" charset="0"/>
                <a:ea typeface="Times New Roman" panose="02020603050405020304" pitchFamily="18" charset="0"/>
              </a:rPr>
              <a:t>Comme chaque année, nous profitons de l'occasion qui nous est donnée lors de la publication du bulletin communal pour vous donner quelques informations sur la vie de notre paroisse.</a:t>
            </a:r>
          </a:p>
          <a:p>
            <a:pPr algn="just"/>
            <a:r>
              <a:rPr lang="fr-FR" sz="1100" dirty="0">
                <a:effectLst/>
                <a:latin typeface="Montserrat Light" panose="00000400000000000000" pitchFamily="2" charset="0"/>
                <a:ea typeface="Times New Roman" panose="02020603050405020304" pitchFamily="18" charset="0"/>
              </a:rPr>
              <a:t> </a:t>
            </a:r>
          </a:p>
          <a:p>
            <a:pPr algn="just"/>
            <a:r>
              <a:rPr lang="fr-FR" sz="1100" dirty="0">
                <a:effectLst/>
                <a:latin typeface="Montserrat Light" panose="00000400000000000000" pitchFamily="2" charset="0"/>
                <a:ea typeface="Times New Roman" panose="02020603050405020304" pitchFamily="18" charset="0"/>
              </a:rPr>
              <a:t>Notre priorité est d'entretenir notre église afin qu'elle reste accueillante pour toutes les cérémonies qui s'y déroulent.</a:t>
            </a:r>
          </a:p>
          <a:p>
            <a:pPr algn="just"/>
            <a:r>
              <a:rPr lang="fr-FR" sz="1100" dirty="0">
                <a:effectLst/>
                <a:latin typeface="Montserrat Light" panose="00000400000000000000" pitchFamily="2" charset="0"/>
                <a:ea typeface="Times New Roman" panose="02020603050405020304" pitchFamily="18" charset="0"/>
              </a:rPr>
              <a:t> </a:t>
            </a:r>
          </a:p>
          <a:p>
            <a:pPr algn="just"/>
            <a:r>
              <a:rPr lang="fr-FR" sz="1100" dirty="0">
                <a:effectLst/>
                <a:latin typeface="Montserrat Light" panose="00000400000000000000" pitchFamily="2" charset="0"/>
                <a:ea typeface="Times New Roman" panose="02020603050405020304" pitchFamily="18" charset="0"/>
              </a:rPr>
              <a:t>Les frais d'entretien de réparation et de fonctionnement sont multiples : pour exemple, en 2023 nous avons remplacé l'ampli de la sonorisation pour un coût de 2 500€.</a:t>
            </a:r>
          </a:p>
          <a:p>
            <a:pPr algn="just"/>
            <a:r>
              <a:rPr lang="fr-FR" sz="1100" dirty="0">
                <a:effectLst/>
                <a:latin typeface="Montserrat Light" panose="00000400000000000000" pitchFamily="2" charset="0"/>
                <a:ea typeface="Times New Roman" panose="02020603050405020304" pitchFamily="18" charset="0"/>
              </a:rPr>
              <a:t> </a:t>
            </a:r>
          </a:p>
          <a:p>
            <a:pPr algn="just"/>
            <a:r>
              <a:rPr lang="fr-FR" sz="1100" dirty="0">
                <a:effectLst/>
                <a:latin typeface="Montserrat Light" panose="00000400000000000000" pitchFamily="2" charset="0"/>
                <a:ea typeface="Times New Roman" panose="02020603050405020304" pitchFamily="18" charset="0"/>
              </a:rPr>
              <a:t>Nul ne peut ignorer le coût toujours croissant du chauffage. Nous avons fait installer un thermostat permettant de mieux réguler la température tout en assurant un certain confort lors des cérémonies et le hors gel sans nuire aux équipements, tel que l'orgue.</a:t>
            </a:r>
          </a:p>
          <a:p>
            <a:pPr algn="just"/>
            <a:r>
              <a:rPr lang="fr-FR" sz="1100" dirty="0">
                <a:effectLst/>
                <a:latin typeface="Montserrat Light" panose="00000400000000000000" pitchFamily="2" charset="0"/>
                <a:ea typeface="Times New Roman" panose="02020603050405020304" pitchFamily="18" charset="0"/>
              </a:rPr>
              <a:t>La facture de chauffage est de loin le poste le important des dépenses de fonctionnement. </a:t>
            </a:r>
          </a:p>
          <a:p>
            <a:pPr algn="just"/>
            <a:r>
              <a:rPr lang="fr-FR" sz="1100" dirty="0">
                <a:effectLst/>
                <a:latin typeface="Montserrat Light" panose="00000400000000000000" pitchFamily="2" charset="0"/>
                <a:ea typeface="Times New Roman" panose="02020603050405020304" pitchFamily="18" charset="0"/>
              </a:rPr>
              <a:t> </a:t>
            </a:r>
          </a:p>
          <a:p>
            <a:pPr algn="just"/>
            <a:r>
              <a:rPr lang="fr-FR" sz="1100" dirty="0">
                <a:effectLst/>
                <a:latin typeface="Montserrat Light" panose="00000400000000000000" pitchFamily="2" charset="0"/>
                <a:ea typeface="Times New Roman" panose="02020603050405020304" pitchFamily="18" charset="0"/>
              </a:rPr>
              <a:t>A ce sujet, nous avions, fin 2023, fait appel aux dons pour nous aider à subvenir à cette charge. Aussi nous souhaitons vivement remercier les nombreux donateurs.</a:t>
            </a:r>
          </a:p>
          <a:p>
            <a:pPr algn="just"/>
            <a:r>
              <a:rPr lang="fr-FR" sz="1100" dirty="0">
                <a:effectLst/>
                <a:latin typeface="Montserrat Light" panose="00000400000000000000" pitchFamily="2" charset="0"/>
                <a:ea typeface="Times New Roman" panose="02020603050405020304" pitchFamily="18" charset="0"/>
              </a:rPr>
              <a:t> </a:t>
            </a:r>
          </a:p>
          <a:p>
            <a:pPr algn="just"/>
            <a:r>
              <a:rPr lang="fr-FR" sz="1100" dirty="0">
                <a:effectLst/>
                <a:latin typeface="Montserrat Light" panose="00000400000000000000" pitchFamily="2" charset="0"/>
                <a:ea typeface="Times New Roman" panose="02020603050405020304" pitchFamily="18" charset="0"/>
              </a:rPr>
              <a:t>Le Conseil de Fabrique et les bénévoles qui œuvrent  au sein de notre paroisse sont des personnes prenant de l'âge. Aussi nous lançons un appel aux bonnes volontés afin de pouvoir assurer des différents services, comme, par exemple, le nettoyage de l'église quelques heures par an.</a:t>
            </a:r>
          </a:p>
          <a:p>
            <a:pPr algn="just"/>
            <a:r>
              <a:rPr lang="fr-FR" sz="1100" dirty="0">
                <a:solidFill>
                  <a:srgbClr val="0070C0"/>
                </a:solidFill>
                <a:effectLst/>
                <a:latin typeface="Montserrat Light" panose="00000400000000000000" pitchFamily="2" charset="0"/>
                <a:ea typeface="Times New Roman" panose="02020603050405020304" pitchFamily="18" charset="0"/>
              </a:rPr>
              <a:t>Contact : Pierre Werth, 25, rue du Vallon-  06 85 49 70 33</a:t>
            </a:r>
          </a:p>
          <a:p>
            <a:pPr algn="just"/>
            <a:r>
              <a:rPr lang="fr-FR" sz="1100" dirty="0">
                <a:effectLst/>
                <a:latin typeface="Montserrat Light" panose="00000400000000000000" pitchFamily="2" charset="0"/>
                <a:ea typeface="Times New Roman" panose="02020603050405020304" pitchFamily="18" charset="0"/>
              </a:rPr>
              <a:t> </a:t>
            </a:r>
          </a:p>
        </p:txBody>
      </p:sp>
      <p:sp>
        <p:nvSpPr>
          <p:cNvPr id="4" name="Rectangle 3">
            <a:extLst>
              <a:ext uri="{FF2B5EF4-FFF2-40B4-BE49-F238E27FC236}">
                <a16:creationId xmlns:a16="http://schemas.microsoft.com/office/drawing/2014/main" id="{0C60144B-4D22-902A-0F06-23F23C7B5AB6}"/>
              </a:ext>
            </a:extLst>
          </p:cNvPr>
          <p:cNvSpPr/>
          <p:nvPr/>
        </p:nvSpPr>
        <p:spPr>
          <a:xfrm>
            <a:off x="237337" y="4710531"/>
            <a:ext cx="3864400" cy="376757"/>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ExtraBold" panose="00000900000000000000" pitchFamily="2" charset="0"/>
              </a:rPr>
              <a:t>LES SAPEURS-POMPIERS</a:t>
            </a:r>
          </a:p>
        </p:txBody>
      </p:sp>
      <p:sp>
        <p:nvSpPr>
          <p:cNvPr id="6" name="ZoneTexte 5">
            <a:extLst>
              <a:ext uri="{FF2B5EF4-FFF2-40B4-BE49-F238E27FC236}">
                <a16:creationId xmlns:a16="http://schemas.microsoft.com/office/drawing/2014/main" id="{4B8FF9C6-50BA-F480-3970-4E70883FB5D7}"/>
              </a:ext>
            </a:extLst>
          </p:cNvPr>
          <p:cNvSpPr txBox="1"/>
          <p:nvPr/>
        </p:nvSpPr>
        <p:spPr>
          <a:xfrm>
            <a:off x="171732" y="5193506"/>
            <a:ext cx="7216207" cy="1277273"/>
          </a:xfrm>
          <a:prstGeom prst="rect">
            <a:avLst/>
          </a:prstGeom>
          <a:noFill/>
        </p:spPr>
        <p:txBody>
          <a:bodyPr wrap="square">
            <a:spAutoFit/>
          </a:bodyPr>
          <a:lstStyle/>
          <a:p>
            <a:pPr algn="just"/>
            <a:r>
              <a:rPr lang="fr-FR" sz="1100" dirty="0">
                <a:latin typeface="Montserrat Light" panose="00000400000000000000" pitchFamily="2" charset="0"/>
              </a:rPr>
              <a:t>L’année 2023 confirme une nette reprise de l’activité opérationnelle avec une augmentation de quasiment 20% du nombre d’interventions pour arriver à 97. Chiffre record pour notre corps plus que septuagénaire !</a:t>
            </a:r>
          </a:p>
          <a:p>
            <a:pPr algn="just"/>
            <a:r>
              <a:rPr lang="fr-FR" sz="1100" dirty="0">
                <a:latin typeface="Montserrat Light" panose="00000400000000000000" pitchFamily="2" charset="0"/>
              </a:rPr>
              <a:t>Une intervention tous les 3 jours et pour plus de 80% en secours à personnes, laissant ainsi une faible part à l’incendie (moins de 5%). Ce faible pourcentage d’interventions à la complexité et la dangerosité croissante exige une formation de plus en plus technique et des volumes horaires grandissants.</a:t>
            </a:r>
          </a:p>
        </p:txBody>
      </p:sp>
      <p:pic>
        <p:nvPicPr>
          <p:cNvPr id="8" name="Image 7">
            <a:extLst>
              <a:ext uri="{FF2B5EF4-FFF2-40B4-BE49-F238E27FC236}">
                <a16:creationId xmlns:a16="http://schemas.microsoft.com/office/drawing/2014/main" id="{B93008A7-A780-122D-14EA-C74347C7AF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7013" y="6600653"/>
            <a:ext cx="3495241" cy="2621431"/>
          </a:xfrm>
          <a:prstGeom prst="rect">
            <a:avLst/>
          </a:prstGeom>
        </p:spPr>
      </p:pic>
      <p:sp>
        <p:nvSpPr>
          <p:cNvPr id="5" name="ZoneTexte 4">
            <a:extLst>
              <a:ext uri="{FF2B5EF4-FFF2-40B4-BE49-F238E27FC236}">
                <a16:creationId xmlns:a16="http://schemas.microsoft.com/office/drawing/2014/main" id="{BF5208C3-9104-2667-1527-187A966140E2}"/>
              </a:ext>
            </a:extLst>
          </p:cNvPr>
          <p:cNvSpPr txBox="1"/>
          <p:nvPr/>
        </p:nvSpPr>
        <p:spPr>
          <a:xfrm>
            <a:off x="171732" y="6469867"/>
            <a:ext cx="3589597" cy="3985706"/>
          </a:xfrm>
          <a:prstGeom prst="rect">
            <a:avLst/>
          </a:prstGeom>
          <a:noFill/>
        </p:spPr>
        <p:txBody>
          <a:bodyPr wrap="square" rtlCol="0">
            <a:spAutoFit/>
          </a:bodyPr>
          <a:lstStyle/>
          <a:p>
            <a:pPr algn="just"/>
            <a:r>
              <a:rPr lang="fr-FR" sz="1100" dirty="0">
                <a:latin typeface="Montserrat Light" panose="00000400000000000000" pitchFamily="2" charset="0"/>
              </a:rPr>
              <a:t>Cette charge de travail au service de la population est possible grâce au professionnalisme, à l’esprit de service public, à l’abnégation et l’amour du métier de l’ensemble de mon équipe. Tout cela nous permet de mener à bien nos missions sans faillir et sans carence.</a:t>
            </a:r>
          </a:p>
          <a:p>
            <a:pPr algn="just"/>
            <a:r>
              <a:rPr lang="fr-FR" sz="1100" dirty="0">
                <a:latin typeface="Montserrat Light" panose="00000400000000000000" pitchFamily="2" charset="0"/>
              </a:rPr>
              <a:t>Vous avez été nombreux à nous le signaler lors de notre passage pour les calendriers et nous vous remercions chaleureusement et sincèrement pour la confiance et l’estime que vous nous portez.</a:t>
            </a:r>
          </a:p>
          <a:p>
            <a:pPr algn="just"/>
            <a:r>
              <a:rPr lang="fr-FR" sz="1100" dirty="0">
                <a:latin typeface="Montserrat Light" panose="00000400000000000000" pitchFamily="2" charset="0"/>
              </a:rPr>
              <a:t>Pour l’année 2024, je formule le vœu que Sainte Barbe (notre Sainte patronne) vous protège et protège également l’ensemble de notre corps ; que nous puissions préserver notre fraternité, notre sentiment d’appartenance, l’envie de servir et l’altruisme qui nous caractérise et qui sont les vecteurs de la réussite de nos missions.</a:t>
            </a:r>
          </a:p>
          <a:p>
            <a:pPr algn="just"/>
            <a:r>
              <a:rPr lang="fr-FR" sz="1100" dirty="0">
                <a:latin typeface="Montserrat Light" panose="00000400000000000000" pitchFamily="2" charset="0"/>
              </a:rPr>
              <a:t>Belle et heureuse année à toutes et à tous.</a:t>
            </a:r>
          </a:p>
          <a:p>
            <a:r>
              <a:rPr lang="fr-FR" sz="1100" dirty="0">
                <a:latin typeface="Montserrat Light" panose="00000400000000000000" pitchFamily="2" charset="0"/>
              </a:rPr>
              <a:t>							</a:t>
            </a:r>
          </a:p>
          <a:p>
            <a:r>
              <a:rPr lang="fr-FR" sz="1100" dirty="0">
                <a:latin typeface="Montserrat Light" panose="00000400000000000000" pitchFamily="2" charset="0"/>
              </a:rPr>
              <a:t>		Lieutenant Hervé Wermuth</a:t>
            </a:r>
          </a:p>
          <a:p>
            <a:r>
              <a:rPr lang="fr-FR" sz="1100" dirty="0">
                <a:latin typeface="Montserrat Light" panose="00000400000000000000" pitchFamily="2" charset="0"/>
              </a:rPr>
              <a:t>		Chef de corps</a:t>
            </a:r>
          </a:p>
        </p:txBody>
      </p:sp>
      <p:sp>
        <p:nvSpPr>
          <p:cNvPr id="9" name="Espace réservé du numéro de diapositive 8">
            <a:extLst>
              <a:ext uri="{FF2B5EF4-FFF2-40B4-BE49-F238E27FC236}">
                <a16:creationId xmlns:a16="http://schemas.microsoft.com/office/drawing/2014/main" id="{9FFF3EB0-8420-29B1-FCF1-111FDF065685}"/>
              </a:ext>
            </a:extLst>
          </p:cNvPr>
          <p:cNvSpPr>
            <a:spLocks noGrp="1"/>
          </p:cNvSpPr>
          <p:nvPr>
            <p:ph type="sldNum" sz="quarter" idx="12"/>
          </p:nvPr>
        </p:nvSpPr>
        <p:spPr/>
        <p:txBody>
          <a:bodyPr/>
          <a:lstStyle/>
          <a:p>
            <a:fld id="{2E67613E-4E5F-4999-83B4-3D4D7D29E623}" type="slidenum">
              <a:rPr lang="fr-FR" smtClean="0"/>
              <a:t>9</a:t>
            </a:fld>
            <a:endParaRPr lang="fr-FR"/>
          </a:p>
        </p:txBody>
      </p:sp>
    </p:spTree>
    <p:extLst>
      <p:ext uri="{BB962C8B-B14F-4D97-AF65-F5344CB8AC3E}">
        <p14:creationId xmlns:p14="http://schemas.microsoft.com/office/powerpoint/2010/main" val="225543893"/>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8881</TotalTime>
  <Words>5363</Words>
  <Application>Microsoft Office PowerPoint</Application>
  <PresentationFormat>Personnalisé</PresentationFormat>
  <Paragraphs>377</Paragraphs>
  <Slides>16</Slides>
  <Notes>0</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16</vt:i4>
      </vt:variant>
    </vt:vector>
  </HeadingPairs>
  <TitlesOfParts>
    <vt:vector size="27" baseType="lpstr">
      <vt:lpstr>Arial</vt:lpstr>
      <vt:lpstr>Calibri</vt:lpstr>
      <vt:lpstr>Calibri Light</vt:lpstr>
      <vt:lpstr>Helvetica</vt:lpstr>
      <vt:lpstr>Leelawadee UI</vt:lpstr>
      <vt:lpstr>Montserrat</vt:lpstr>
      <vt:lpstr>Montserrat Black</vt:lpstr>
      <vt:lpstr>Montserrat ExtraBold</vt:lpstr>
      <vt:lpstr>Montserrat Light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dc:title>
  <dc:creator>GLC GLC</dc:creator>
  <cp:lastModifiedBy>Mairie Tagolsheim</cp:lastModifiedBy>
  <cp:revision>268</cp:revision>
  <cp:lastPrinted>2024-02-13T13:39:29Z</cp:lastPrinted>
  <dcterms:created xsi:type="dcterms:W3CDTF">2023-02-10T11:01:04Z</dcterms:created>
  <dcterms:modified xsi:type="dcterms:W3CDTF">2024-02-13T13:49:04Z</dcterms:modified>
</cp:coreProperties>
</file>